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83" r:id="rId6"/>
    <p:sldId id="260" r:id="rId7"/>
    <p:sldId id="261" r:id="rId8"/>
    <p:sldId id="263" r:id="rId9"/>
    <p:sldId id="273" r:id="rId10"/>
    <p:sldId id="292" r:id="rId11"/>
    <p:sldId id="278" r:id="rId12"/>
    <p:sldId id="265" r:id="rId13"/>
    <p:sldId id="286" r:id="rId14"/>
    <p:sldId id="293" r:id="rId15"/>
    <p:sldId id="289" r:id="rId16"/>
    <p:sldId id="291" r:id="rId17"/>
    <p:sldId id="287" r:id="rId18"/>
    <p:sldId id="290" r:id="rId19"/>
    <p:sldId id="275" r:id="rId20"/>
    <p:sldId id="276" r:id="rId21"/>
    <p:sldId id="294" r:id="rId22"/>
    <p:sldId id="277" r:id="rId23"/>
    <p:sldId id="282" r:id="rId24"/>
    <p:sldId id="284" r:id="rId25"/>
    <p:sldId id="279" r:id="rId26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68" autoAdjust="0"/>
  </p:normalViewPr>
  <p:slideViewPr>
    <p:cSldViewPr>
      <p:cViewPr>
        <p:scale>
          <a:sx n="78" d="100"/>
          <a:sy n="78" d="100"/>
        </p:scale>
        <p:origin x="-24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2718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endParaRPr lang="en-US" dirty="0"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46125" lvl="1" indent="-317500">
              <a:buClr>
                <a:schemeClr val="accent3"/>
              </a:buClr>
              <a:buSzPct val="83333"/>
              <a:buFont typeface="Arial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Public Safety</a:t>
            </a:r>
            <a:r>
              <a:rPr lang="en-US" sz="2000" dirty="0" smtClean="0"/>
              <a:t> (Ed Callahan) </a:t>
            </a:r>
          </a:p>
          <a:p>
            <a:pPr marL="1028700" lvl="2" indent="-317500">
              <a:buClr>
                <a:schemeClr val="accent3"/>
              </a:buClr>
              <a:buSzPct val="83333"/>
              <a:buFont typeface="Arial"/>
              <a:buChar char="•"/>
            </a:pPr>
            <a:r>
              <a:rPr lang="en-US" sz="1800" dirty="0" smtClean="0"/>
              <a:t>Police officers for large events</a:t>
            </a:r>
          </a:p>
          <a:p>
            <a:pPr marL="746125" lvl="1" indent="-317500">
              <a:buClr>
                <a:schemeClr val="accent3"/>
              </a:buClr>
              <a:buSzPct val="83333"/>
              <a:buFont typeface="Arial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Conference and Events Services</a:t>
            </a:r>
            <a:r>
              <a:rPr lang="en-US" sz="2000" dirty="0" smtClean="0"/>
              <a:t> (CES) (Kimberly Callahan)</a:t>
            </a:r>
          </a:p>
          <a:p>
            <a:pPr marL="1028700" lvl="2" indent="-317500">
              <a:buClr>
                <a:schemeClr val="accent3"/>
              </a:buClr>
              <a:buSzPct val="83333"/>
              <a:buFont typeface="Arial"/>
              <a:buChar char="•"/>
            </a:pPr>
            <a:r>
              <a:rPr lang="en-US" sz="1800" dirty="0" smtClean="0"/>
              <a:t>Booking spaces, custodians for food events</a:t>
            </a:r>
          </a:p>
          <a:p>
            <a:pPr marL="746125" lvl="1" indent="-317500">
              <a:buClr>
                <a:schemeClr val="accent3"/>
              </a:buClr>
              <a:buSzPct val="83333"/>
              <a:buFont typeface="Arial"/>
              <a:buChar char="•"/>
            </a:pPr>
            <a:r>
              <a:rPr lang="en-US" sz="2000" dirty="0" smtClean="0">
                <a:solidFill>
                  <a:srgbClr val="FFCC00"/>
                </a:solidFill>
              </a:rPr>
              <a:t>Escort Services </a:t>
            </a:r>
            <a:r>
              <a:rPr lang="en-US" sz="2000" dirty="0" smtClean="0"/>
              <a:t>(Rupert Thomas </a:t>
            </a:r>
            <a:r>
              <a:rPr lang="en-US" sz="2000" dirty="0" err="1" smtClean="0"/>
              <a:t>Jr</a:t>
            </a:r>
            <a:r>
              <a:rPr lang="en-US" sz="2000" dirty="0" smtClean="0"/>
              <a:t>)</a:t>
            </a:r>
          </a:p>
          <a:p>
            <a:pPr marL="1028700" lvl="2" indent="-317500">
              <a:buClr>
                <a:schemeClr val="accent3"/>
              </a:buClr>
              <a:buSzPct val="83333"/>
              <a:buFont typeface="Arial"/>
              <a:buChar char="•"/>
            </a:pPr>
            <a:r>
              <a:rPr lang="en-US" sz="1800" dirty="0" err="1" smtClean="0"/>
              <a:t>BranVan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100" dirty="0" smtClean="0"/>
              <a:t>Event Fees-If you have a CES invoice </a:t>
            </a:r>
          </a:p>
          <a:p>
            <a:pPr lvl="1"/>
            <a:r>
              <a:rPr lang="en-US" sz="2100" dirty="0" smtClean="0"/>
              <a:t>Example: Custodial, police, food from </a:t>
            </a:r>
            <a:r>
              <a:rPr lang="en-US" sz="2100" b="1" i="1" u="sng" dirty="0" smtClean="0"/>
              <a:t>SODEXO</a:t>
            </a:r>
            <a:r>
              <a:rPr lang="en-US" sz="2100" dirty="0" smtClean="0"/>
              <a:t>, noise permits…</a:t>
            </a:r>
          </a:p>
          <a:p>
            <a:r>
              <a:rPr lang="en-US" sz="2100" dirty="0" smtClean="0"/>
              <a:t>Wages/Contractor-If you have someone providing a type of labor service</a:t>
            </a:r>
          </a:p>
          <a:p>
            <a:pPr lvl="1"/>
            <a:r>
              <a:rPr lang="en-US" sz="2100" dirty="0" smtClean="0"/>
              <a:t>Example: Speakers, bands, DJs, instructors, coaches</a:t>
            </a:r>
          </a:p>
          <a:p>
            <a:r>
              <a:rPr lang="en-US" sz="2100" dirty="0" smtClean="0"/>
              <a:t>Materials/Supplies-Stuff</a:t>
            </a:r>
          </a:p>
          <a:p>
            <a:pPr lvl="1"/>
            <a:r>
              <a:rPr lang="en-US" sz="2100" dirty="0" smtClean="0"/>
              <a:t>Example: food (not from </a:t>
            </a:r>
            <a:r>
              <a:rPr lang="en-US" sz="2100" dirty="0" err="1" smtClean="0"/>
              <a:t>Sodexo</a:t>
            </a:r>
            <a:r>
              <a:rPr lang="en-US" sz="2100" dirty="0" smtClean="0"/>
              <a:t>), plates, crayons, books, cooking materials… basically any physical stuff</a:t>
            </a:r>
          </a:p>
          <a:p>
            <a:r>
              <a:rPr lang="en-US" sz="2100" dirty="0" smtClean="0"/>
              <a:t>Other-</a:t>
            </a:r>
          </a:p>
          <a:p>
            <a:pPr lvl="1"/>
            <a:r>
              <a:rPr lang="en-US" sz="2100" dirty="0" smtClean="0"/>
              <a:t>Travel, league fees, tickets, printing/publication fees</a:t>
            </a:r>
          </a:p>
          <a:p>
            <a:endParaRPr dirty="0"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100" dirty="0" smtClean="0"/>
              <a:t>Event Fees-If you have a CES invoice </a:t>
            </a:r>
          </a:p>
          <a:p>
            <a:pPr lvl="1"/>
            <a:r>
              <a:rPr lang="en-US" sz="2100" dirty="0" smtClean="0"/>
              <a:t>Example: Custodial, police, food from </a:t>
            </a:r>
            <a:r>
              <a:rPr lang="en-US" sz="2100" b="1" i="1" u="sng" dirty="0" smtClean="0"/>
              <a:t>SODEXO</a:t>
            </a:r>
            <a:r>
              <a:rPr lang="en-US" sz="2100" dirty="0" smtClean="0"/>
              <a:t>, noise permits…</a:t>
            </a:r>
          </a:p>
          <a:p>
            <a:r>
              <a:rPr lang="en-US" sz="2100" dirty="0" smtClean="0"/>
              <a:t>Wages/Contractor-If you have someone providing a type of labor service</a:t>
            </a:r>
          </a:p>
          <a:p>
            <a:pPr lvl="1"/>
            <a:r>
              <a:rPr lang="en-US" sz="2100" dirty="0" smtClean="0"/>
              <a:t>Example: Speakers, bands, DJs, instructors, coaches</a:t>
            </a:r>
          </a:p>
          <a:p>
            <a:r>
              <a:rPr lang="en-US" sz="2100" dirty="0" smtClean="0"/>
              <a:t>Materials/Supplies-Stuff</a:t>
            </a:r>
          </a:p>
          <a:p>
            <a:pPr lvl="1"/>
            <a:r>
              <a:rPr lang="en-US" sz="2100" dirty="0" smtClean="0"/>
              <a:t>Example: food (not from </a:t>
            </a:r>
            <a:r>
              <a:rPr lang="en-US" sz="2100" dirty="0" err="1" smtClean="0"/>
              <a:t>Sodexo</a:t>
            </a:r>
            <a:r>
              <a:rPr lang="en-US" sz="2100" dirty="0" smtClean="0"/>
              <a:t>), plates, crayons, books, cooking materials… basically any physical stuff</a:t>
            </a:r>
          </a:p>
          <a:p>
            <a:r>
              <a:rPr lang="en-US" sz="2100" dirty="0" smtClean="0"/>
              <a:t>Other-</a:t>
            </a:r>
          </a:p>
          <a:p>
            <a:pPr lvl="1"/>
            <a:r>
              <a:rPr lang="en-US" sz="2100" dirty="0" smtClean="0"/>
              <a:t>Travel, league fees, tickets, printing/publication fees</a:t>
            </a:r>
          </a:p>
          <a:p>
            <a:endParaRPr dirty="0"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1100" dirty="0" smtClean="0"/>
              <a:t>Rentals</a:t>
            </a:r>
            <a:r>
              <a:rPr lang="en-US" sz="1100" baseline="0" dirty="0" smtClean="0"/>
              <a:t> from SU/SA:</a:t>
            </a:r>
            <a:endParaRPr lang="en-US" sz="1100" dirty="0" smtClean="0"/>
          </a:p>
          <a:p>
            <a:r>
              <a:rPr lang="en-US" sz="1100" dirty="0" smtClean="0"/>
              <a:t>6’ tables</a:t>
            </a:r>
          </a:p>
          <a:p>
            <a:r>
              <a:rPr lang="fr-FR" sz="1100" dirty="0" smtClean="0"/>
              <a:t>3’ x 3’ tables</a:t>
            </a:r>
          </a:p>
          <a:p>
            <a:r>
              <a:rPr lang="fr-FR" sz="1100" dirty="0" err="1" smtClean="0"/>
              <a:t>Projectors</a:t>
            </a:r>
            <a:endParaRPr lang="fr-FR" sz="1100" dirty="0" smtClean="0"/>
          </a:p>
          <a:p>
            <a:r>
              <a:rPr lang="fr-FR" sz="1100" dirty="0" smtClean="0"/>
              <a:t>Coffee/hot </a:t>
            </a:r>
            <a:r>
              <a:rPr lang="fr-FR" sz="1100" dirty="0" err="1" smtClean="0"/>
              <a:t>chocolate</a:t>
            </a:r>
            <a:r>
              <a:rPr lang="fr-FR" sz="1100" dirty="0" smtClean="0"/>
              <a:t> </a:t>
            </a:r>
            <a:r>
              <a:rPr lang="fr-FR" sz="1100" dirty="0" err="1" smtClean="0"/>
              <a:t>makers</a:t>
            </a:r>
            <a:r>
              <a:rPr lang="fr-FR" sz="1100" dirty="0" smtClean="0"/>
              <a:t> (up to 90 people)</a:t>
            </a:r>
          </a:p>
          <a:p>
            <a:r>
              <a:rPr lang="fr-FR" sz="1100" dirty="0" err="1" smtClean="0"/>
              <a:t>Walkie-talkies</a:t>
            </a:r>
            <a:endParaRPr lang="fr-FR" sz="1100" dirty="0" smtClean="0"/>
          </a:p>
          <a:p>
            <a:r>
              <a:rPr lang="fr-FR" sz="1100" dirty="0" err="1" smtClean="0"/>
              <a:t>Stereos</a:t>
            </a:r>
            <a:endParaRPr lang="fr-FR" sz="1100" dirty="0" smtClean="0"/>
          </a:p>
          <a:p>
            <a:r>
              <a:rPr lang="fr-FR" sz="1100" dirty="0" smtClean="0"/>
              <a:t>Microphones (</a:t>
            </a:r>
            <a:r>
              <a:rPr lang="fr-FR" sz="1100" dirty="0" err="1" smtClean="0"/>
              <a:t>wireless</a:t>
            </a:r>
            <a:r>
              <a:rPr lang="fr-FR" sz="1100" dirty="0" smtClean="0"/>
              <a:t> and </a:t>
            </a:r>
            <a:r>
              <a:rPr lang="fr-FR" sz="1100" dirty="0" err="1" smtClean="0"/>
              <a:t>wired</a:t>
            </a:r>
            <a:r>
              <a:rPr lang="fr-FR" sz="1100" dirty="0" smtClean="0"/>
              <a:t>)</a:t>
            </a:r>
          </a:p>
          <a:p>
            <a:r>
              <a:rPr lang="en-US" dirty="0" smtClean="0"/>
              <a:t>Popcorn machine</a:t>
            </a:r>
            <a:endParaRPr dirty="0"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 smtClean="0"/>
              <a:t>Example:</a:t>
            </a:r>
            <a:r>
              <a:rPr lang="en-US" baseline="0" dirty="0" smtClean="0"/>
              <a:t> Wednesday and Thursday full, one club on Sunday and </a:t>
            </a:r>
            <a:r>
              <a:rPr lang="en-US" baseline="0" smtClean="0"/>
              <a:t>a handful of </a:t>
            </a:r>
            <a:r>
              <a:rPr lang="en-US" baseline="0" dirty="0" smtClean="0"/>
              <a:t>clubs </a:t>
            </a:r>
            <a:r>
              <a:rPr lang="en-US" baseline="0" smtClean="0"/>
              <a:t>on Monday</a:t>
            </a: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clubfinance@brandeis.edu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clubfinance@brandeis.edu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 rot="21042312">
            <a:off x="1004604" y="2962941"/>
            <a:ext cx="7551601" cy="1387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6000" b="1" i="0" u="none" strike="noStrike" baseline="0" dirty="0" smtClean="0">
                <a:ln w="19050">
                  <a:solidFill>
                    <a:srgbClr val="008000"/>
                  </a:solidFill>
                  <a:prstDash val="solid"/>
                </a:ln>
                <a:solidFill>
                  <a:srgbClr val="FFCC00"/>
                </a:solidFill>
                <a:effectLst>
                  <a:outerShdw blurRad="38100" dist="88900" dir="1332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How to Get Money!</a:t>
            </a:r>
            <a:endParaRPr lang="en-US" sz="6000" b="1" i="0" u="none" strike="noStrike" baseline="0" dirty="0">
              <a:ln w="19050">
                <a:solidFill>
                  <a:srgbClr val="008000"/>
                </a:solidFill>
                <a:prstDash val="solid"/>
              </a:ln>
              <a:solidFill>
                <a:srgbClr val="FFCC00"/>
              </a:solidFill>
              <a:effectLst>
                <a:outerShdw blurRad="38100" dist="88900" dir="1332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105" name="Shape 105"/>
          <p:cNvSpPr txBox="1"/>
          <p:nvPr/>
        </p:nvSpPr>
        <p:spPr>
          <a:xfrm rot="21061992">
            <a:off x="2620385" y="4719083"/>
            <a:ext cx="6303911" cy="613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en-US" sz="4000" i="0" u="none" strike="noStrike" baseline="0" dirty="0">
                <a:ln w="10160">
                  <a:solidFill>
                    <a:srgbClr val="008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101600" dir="13500000" algn="tl">
                    <a:srgbClr val="000000">
                      <a:alpha val="30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By: </a:t>
            </a:r>
            <a:r>
              <a:rPr lang="en-US" sz="4000" i="0" u="none" strike="noStrike" baseline="0" dirty="0" smtClean="0">
                <a:ln w="10160">
                  <a:solidFill>
                    <a:srgbClr val="008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101600" dir="13500000" algn="tl">
                    <a:srgbClr val="000000">
                      <a:alpha val="30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Allocations Board</a:t>
            </a:r>
            <a:endParaRPr lang="en-US" sz="4000" i="0" u="none" strike="noStrike" baseline="0" dirty="0">
              <a:ln w="10160">
                <a:solidFill>
                  <a:srgbClr val="008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101600" dir="13500000" algn="tl">
                  <a:srgbClr val="000000">
                    <a:alpha val="30000"/>
                  </a:srgbClr>
                </a:outerShdw>
              </a:effectLst>
              <a:latin typeface="Arial Rounded MT Bold"/>
              <a:ea typeface="Georgia"/>
              <a:cs typeface="Arial Rounded MT Bold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838200" y="762000"/>
            <a:ext cx="7580376" cy="68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400" b="1" i="0" u="none" strike="noStrike" baseline="0" dirty="0" smtClean="0">
                <a:ln w="19050">
                  <a:solidFill>
                    <a:srgbClr val="FF0000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RESTRICTED ITEMS </a:t>
            </a:r>
            <a:r>
              <a:rPr lang="en-US" sz="4400" b="1" i="0" u="none" strike="noStrike" baseline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cont.</a:t>
            </a:r>
            <a:endParaRPr lang="en-US" sz="4400" b="1" i="0" u="none" strike="noStrike" baseline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lvl="0" indent="-26416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Political Campaigning</a:t>
            </a:r>
          </a:p>
          <a:p>
            <a:pPr marL="658368" lvl="1" indent="-251968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Campaigning for a specific political party or member of a party for any public office is </a:t>
            </a:r>
            <a:r>
              <a:rPr lang="en-US" sz="2000" dirty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not allowed 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due to Brandeis’s non-profit status. </a:t>
            </a:r>
          </a:p>
          <a:p>
            <a:pPr marL="658368" lvl="1" indent="-251968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Campaigning for a specific law, however, is </a:t>
            </a:r>
            <a:r>
              <a:rPr lang="en-US" sz="2000" dirty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permitted</a:t>
            </a:r>
            <a:endParaRPr lang="en-US" sz="2400" b="1" dirty="0">
              <a:solidFill>
                <a:srgbClr val="FFCC00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ea typeface="Georgia"/>
              <a:cs typeface="Arial Rounded MT Bold"/>
              <a:sym typeface="Georgia"/>
            </a:endParaRPr>
          </a:p>
          <a:p>
            <a:pPr marL="400050" lvl="0" indent="-28575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Personal </a:t>
            </a:r>
            <a:r>
              <a:rPr lang="en-US" b="1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Properties</a:t>
            </a:r>
          </a:p>
          <a:p>
            <a:pPr marL="688975" lvl="1" indent="-28575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Items that will not be kept by the club but rather distributed to individuals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.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ea typeface="Georgia"/>
              <a:cs typeface="Arial Rounded MT Bold"/>
              <a:sym typeface="Georgia"/>
            </a:endParaRPr>
          </a:p>
          <a:p>
            <a:pPr marL="400050" lvl="0" indent="-28575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Retroactive Requests</a:t>
            </a:r>
          </a:p>
          <a:p>
            <a:pPr marL="688975" lvl="1" indent="-28575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You </a:t>
            </a:r>
            <a:r>
              <a:rPr lang="en-US" sz="20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cannot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ea typeface="Georgia"/>
                <a:cs typeface="Arial Rounded MT Bold"/>
                <a:sym typeface="Georgia"/>
              </a:rPr>
              <a:t> ask for funding for an unapproved item you bought for a previous event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ea typeface="Georgia"/>
              <a:cs typeface="Arial Rounded MT Bold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9478716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76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400" b="1" i="0" u="none" strike="noStrike" baseline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13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FINANCIAL MISCONDUCT </a:t>
            </a:r>
            <a:r>
              <a:rPr lang="en-US" sz="4400" b="1" i="0" u="none" strike="noStrike" baseline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13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Wingdings"/>
              </a:rPr>
              <a:t></a:t>
            </a:r>
            <a:endParaRPr lang="en-US" sz="4400" b="1" i="0" u="none" strike="noStrike" baseline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101600" dir="13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8229600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264160" algn="l" rtl="0">
              <a:spcBef>
                <a:spcPts val="300"/>
              </a:spcBef>
              <a:buClr>
                <a:schemeClr val="accent3"/>
              </a:buClr>
              <a:buSzPct val="118055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Defined as </a:t>
            </a:r>
            <a:r>
              <a:rPr lang="en-US" sz="2000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using SAF money for any expenditure not approved by </a:t>
            </a:r>
            <a:r>
              <a:rPr lang="en-US" sz="20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A-Board</a:t>
            </a:r>
            <a:r>
              <a:rPr lang="en-US" sz="2000" b="0" i="0" u="none" strike="noStrike" cap="none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(e.g. </a:t>
            </a:r>
            <a:r>
              <a:rPr lang="en-US" sz="20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buying </a:t>
            </a:r>
            <a:r>
              <a:rPr lang="en-US" sz="2000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supplies for events that were not specified </a:t>
            </a:r>
            <a:r>
              <a:rPr lang="en-US" sz="20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at Marathon, </a:t>
            </a:r>
            <a:r>
              <a:rPr lang="en-US" sz="2000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buying 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items that were denied funding by A-board</a:t>
            </a:r>
            <a:r>
              <a:rPr lang="en-US" sz="20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, overspending)</a:t>
            </a:r>
            <a:endParaRPr lang="en-US" sz="2000" dirty="0">
              <a:solidFill>
                <a:srgbClr val="FFFFFF"/>
              </a:solidFill>
              <a:latin typeface="Arial Rounded MT Bold"/>
              <a:ea typeface="Georgia"/>
              <a:cs typeface="Arial Rounded MT Bold"/>
              <a:sym typeface="Georgia"/>
            </a:endParaRPr>
          </a:p>
          <a:p>
            <a:pPr marL="365760" marR="0" lvl="0" indent="-264160" algn="l" rtl="0">
              <a:spcBef>
                <a:spcPts val="300"/>
              </a:spcBef>
              <a:buClr>
                <a:schemeClr val="accent3"/>
              </a:buClr>
              <a:buSzPct val="118055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All</a:t>
            </a:r>
            <a:r>
              <a:rPr lang="en-US" sz="2000" b="0" i="0" u="none" strike="noStrike" cap="none" dirty="0" smtClean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reimbursements </a:t>
            </a:r>
            <a:r>
              <a:rPr lang="en-US" sz="2000" b="0" i="0" u="none" strike="noStrike" cap="none" baseline="0" dirty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and future funding </a:t>
            </a:r>
            <a:r>
              <a:rPr lang="en-US" sz="2000" b="0" i="0" u="none" strike="noStrike" cap="none" baseline="0" dirty="0" smtClean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will be withheld</a:t>
            </a:r>
            <a:r>
              <a:rPr lang="en-US" sz="2000" b="0" i="0" u="none" strike="noStrike" cap="none" dirty="0" smtClean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</a:t>
            </a:r>
            <a:r>
              <a:rPr lang="en-US" sz="20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until </a:t>
            </a:r>
            <a:r>
              <a:rPr lang="en-US" sz="2000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an agreement can be made with the Treasurer, </a:t>
            </a:r>
            <a:r>
              <a:rPr lang="en-US" sz="20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A-Board</a:t>
            </a:r>
            <a:r>
              <a:rPr lang="en-US" sz="2000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, and the violating parties</a:t>
            </a:r>
          </a:p>
          <a:p>
            <a:endParaRPr sz="2000" dirty="0">
              <a:solidFill>
                <a:srgbClr val="FFFFF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94" y="3886200"/>
            <a:ext cx="3449706" cy="2590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1066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buNone/>
            </a:pPr>
            <a:r>
              <a:rPr lang="en-US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REQUIRED FORMS</a:t>
            </a:r>
            <a:endParaRPr lang="en-US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1016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8229600" cy="365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/>
              <a:t>Cost Estimates</a:t>
            </a:r>
          </a:p>
          <a:p>
            <a:pPr marL="746125" lvl="1" indent="-31750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/>
              <a:t>At marathon or e</a:t>
            </a:r>
            <a:r>
              <a:rPr lang="en-US" sz="2000" dirty="0"/>
              <a:t>-mail </a:t>
            </a:r>
            <a:r>
              <a:rPr lang="en-US" sz="2000" dirty="0" smtClean="0"/>
              <a:t>to </a:t>
            </a:r>
            <a:r>
              <a:rPr lang="en-US" sz="2000" dirty="0" err="1" smtClean="0">
                <a:solidFill>
                  <a:schemeClr val="accent3"/>
                </a:solidFill>
              </a:rPr>
              <a:t>clubfinance</a:t>
            </a:r>
            <a:r>
              <a:rPr lang="en-US" sz="2000" dirty="0" err="1">
                <a:solidFill>
                  <a:schemeClr val="accent3"/>
                </a:solidFill>
              </a:rPr>
              <a:t>@</a:t>
            </a:r>
            <a:r>
              <a:rPr lang="en-US" sz="2000" dirty="0" err="1" smtClean="0">
                <a:solidFill>
                  <a:schemeClr val="accent3"/>
                </a:solidFill>
              </a:rPr>
              <a:t>brandeis.edu</a:t>
            </a:r>
            <a:endParaRPr lang="en-US" sz="2000" dirty="0" smtClean="0"/>
          </a:p>
          <a:p>
            <a:pPr marL="746125" lvl="1" indent="-31750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Public </a:t>
            </a:r>
            <a:r>
              <a:rPr lang="en-US" sz="2000" dirty="0">
                <a:solidFill>
                  <a:schemeClr val="accent3"/>
                </a:solidFill>
              </a:rPr>
              <a:t>Safety</a:t>
            </a:r>
            <a:r>
              <a:rPr lang="en-US" sz="2000" dirty="0"/>
              <a:t> (Ed Callahan</a:t>
            </a:r>
            <a:r>
              <a:rPr lang="en-US" sz="2000" dirty="0" smtClean="0"/>
              <a:t>) </a:t>
            </a:r>
          </a:p>
          <a:p>
            <a:pPr marL="746125" lvl="1" indent="-31750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chemeClr val="accent3"/>
                </a:solidFill>
              </a:rPr>
              <a:t>Conference </a:t>
            </a:r>
            <a:r>
              <a:rPr lang="en-US" sz="2000" dirty="0">
                <a:solidFill>
                  <a:schemeClr val="accent3"/>
                </a:solidFill>
              </a:rPr>
              <a:t>and Events Services</a:t>
            </a:r>
            <a:r>
              <a:rPr lang="en-US" sz="2000" dirty="0"/>
              <a:t> </a:t>
            </a:r>
            <a:r>
              <a:rPr lang="en-US" sz="2000" dirty="0" smtClean="0"/>
              <a:t>(CES) (</a:t>
            </a:r>
            <a:r>
              <a:rPr lang="en-US" sz="2000" dirty="0"/>
              <a:t>Kimberly Callahan</a:t>
            </a:r>
            <a:r>
              <a:rPr lang="en-US" sz="2000" dirty="0" smtClean="0"/>
              <a:t>)</a:t>
            </a:r>
          </a:p>
          <a:p>
            <a:pPr marL="746125" lvl="1" indent="-31750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rgbClr val="FFCC00"/>
                </a:solidFill>
              </a:rPr>
              <a:t>Escort </a:t>
            </a:r>
            <a:r>
              <a:rPr lang="en-US" sz="2000" dirty="0">
                <a:solidFill>
                  <a:srgbClr val="FFCC00"/>
                </a:solidFill>
              </a:rPr>
              <a:t>Services </a:t>
            </a:r>
            <a:r>
              <a:rPr lang="en-US" sz="2000" dirty="0"/>
              <a:t>(Rupert Thomas </a:t>
            </a:r>
            <a:r>
              <a:rPr lang="en-US" sz="2000" dirty="0" err="1"/>
              <a:t>Jr</a:t>
            </a:r>
            <a:r>
              <a:rPr lang="en-US" sz="2000" dirty="0" smtClean="0"/>
              <a:t>)</a:t>
            </a:r>
          </a:p>
          <a:p>
            <a:pPr marL="428625" lvl="1" indent="0">
              <a:buClr>
                <a:schemeClr val="accent3"/>
              </a:buClr>
              <a:buSzPct val="150000"/>
              <a:buNone/>
            </a:pPr>
            <a:r>
              <a:rPr lang="en-US" sz="2000" dirty="0" smtClean="0">
                <a:solidFill>
                  <a:srgbClr val="FFCC00"/>
                </a:solidFill>
              </a:rPr>
              <a:t>&gt;&gt; Jump Start Meetings</a:t>
            </a:r>
          </a:p>
          <a:p>
            <a:pPr marL="1028700" lvl="2" indent="-31750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/>
              <a:t>Monday </a:t>
            </a:r>
            <a:r>
              <a:rPr lang="en-US" dirty="0"/>
              <a:t>@ 3:00 PM in SCC </a:t>
            </a:r>
            <a:r>
              <a:rPr lang="en-US" dirty="0" smtClean="0"/>
              <a:t>315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3886200"/>
            <a:ext cx="3143250" cy="26289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229600" cy="762000"/>
          </a:xfrm>
        </p:spPr>
        <p:txBody>
          <a:bodyPr/>
          <a:lstStyle/>
          <a:p>
            <a:pPr algn="ctr"/>
            <a:r>
              <a:rPr lang="en-US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101600" dir="13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COMMONLY REQUESTED ITEMS</a:t>
            </a:r>
            <a:endParaRPr lang="en-US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101600" dir="13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772400" cy="4114800"/>
          </a:xfrm>
        </p:spPr>
        <p:txBody>
          <a:bodyPr>
            <a:noAutofit/>
          </a:bodyPr>
          <a:lstStyle/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800" b="1" dirty="0">
                <a:latin typeface="Arial Rounded MT Bold"/>
                <a:cs typeface="Arial Rounded MT Bold"/>
              </a:rPr>
              <a:t>Food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400" dirty="0" smtClean="0">
                <a:latin typeface="Arial Rounded MT Bold"/>
                <a:cs typeface="Arial Rounded MT Bold"/>
              </a:rPr>
              <a:t>Average price: $</a:t>
            </a:r>
            <a:r>
              <a:rPr lang="en-US" sz="2400" dirty="0">
                <a:latin typeface="Arial Rounded MT Bold"/>
                <a:cs typeface="Arial Rounded MT Bold"/>
              </a:rPr>
              <a:t>3/person for </a:t>
            </a:r>
            <a:r>
              <a:rPr lang="en-US" sz="2400" dirty="0" smtClean="0">
                <a:latin typeface="Arial Rounded MT Bold"/>
                <a:cs typeface="Arial Rounded MT Bold"/>
              </a:rPr>
              <a:t>snacks, $</a:t>
            </a:r>
            <a:r>
              <a:rPr lang="en-US" sz="2400" dirty="0">
                <a:latin typeface="Arial Rounded MT Bold"/>
                <a:cs typeface="Arial Rounded MT Bold"/>
              </a:rPr>
              <a:t>8/person for meals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400" dirty="0">
                <a:solidFill>
                  <a:srgbClr val="FFCC00"/>
                </a:solidFill>
                <a:latin typeface="Arial Rounded MT Bold"/>
                <a:cs typeface="Arial Rounded MT Bold"/>
              </a:rPr>
              <a:t>No food for general/weekly club meetings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400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Food Waiver</a:t>
            </a:r>
            <a:r>
              <a:rPr lang="en-US" sz="2400" dirty="0" smtClean="0">
                <a:latin typeface="Arial Rounded MT Bold"/>
                <a:cs typeface="Arial Rounded MT Bold"/>
              </a:rPr>
              <a:t>: Food is significantly cheaper or unable to be provided by </a:t>
            </a:r>
            <a:r>
              <a:rPr lang="en-US" sz="2400" dirty="0" err="1" smtClean="0">
                <a:latin typeface="Arial Rounded MT Bold"/>
                <a:cs typeface="Arial Rounded MT Bold"/>
              </a:rPr>
              <a:t>Sodexo</a:t>
            </a:r>
            <a:endParaRPr lang="en-US" sz="2400" dirty="0" smtClean="0">
              <a:latin typeface="Arial Rounded MT Bold"/>
              <a:cs typeface="Arial Rounded MT Bold"/>
            </a:endParaRP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400" dirty="0" smtClean="0">
                <a:latin typeface="Arial Rounded MT Bold"/>
                <a:cs typeface="Arial Rounded MT Bold"/>
              </a:rPr>
              <a:t>Custodial Fee = </a:t>
            </a:r>
            <a:r>
              <a:rPr lang="en-US" sz="2400" dirty="0">
                <a:latin typeface="Arial Rounded MT Bold"/>
                <a:cs typeface="Arial Rounded MT Bold"/>
              </a:rPr>
              <a:t>$250. Places that </a:t>
            </a:r>
            <a:r>
              <a:rPr lang="en-US" sz="2400" i="1" dirty="0">
                <a:latin typeface="Arial Rounded MT Bold"/>
                <a:cs typeface="Arial Rounded MT Bold"/>
              </a:rPr>
              <a:t>may</a:t>
            </a:r>
            <a:r>
              <a:rPr lang="en-US" sz="2400" dirty="0">
                <a:latin typeface="Arial Rounded MT Bold"/>
                <a:cs typeface="Arial Rounded MT Bold"/>
              </a:rPr>
              <a:t> not require custodial fee are </a:t>
            </a:r>
            <a:r>
              <a:rPr lang="en-US" sz="2400" dirty="0" smtClean="0">
                <a:latin typeface="Arial Rounded MT Bold"/>
                <a:cs typeface="Arial Rounded MT Bold"/>
              </a:rPr>
              <a:t>the SCC</a:t>
            </a:r>
            <a:r>
              <a:rPr lang="en-US" sz="2400" dirty="0">
                <a:latin typeface="Arial Rounded MT Bold"/>
                <a:cs typeface="Arial Rounded MT Bold"/>
              </a:rPr>
              <a:t>, Residence Hall </a:t>
            </a:r>
            <a:r>
              <a:rPr lang="en-US" sz="2400" dirty="0" smtClean="0">
                <a:latin typeface="Arial Rounded MT Bold"/>
                <a:cs typeface="Arial Rounded MT Bold"/>
              </a:rPr>
              <a:t>Lounges, ICC</a:t>
            </a:r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latin typeface="Arial Rounded MT Bold"/>
              <a:cs typeface="Arial Rounded MT Bold"/>
            </a:endParaRPr>
          </a:p>
        </p:txBody>
      </p:sp>
      <p:pic>
        <p:nvPicPr>
          <p:cNvPr id="6" name="Picture 5" descr="FD0026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47800"/>
            <a:ext cx="893862" cy="1600200"/>
          </a:xfrm>
          <a:prstGeom prst="rect">
            <a:avLst/>
          </a:prstGeom>
        </p:spPr>
      </p:pic>
      <p:pic>
        <p:nvPicPr>
          <p:cNvPr id="7" name="Picture 6" descr="FD0047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44752"/>
            <a:ext cx="1676400" cy="1676400"/>
          </a:xfrm>
          <a:prstGeom prst="rect">
            <a:avLst/>
          </a:prstGeom>
        </p:spPr>
      </p:pic>
      <p:pic>
        <p:nvPicPr>
          <p:cNvPr id="8" name="Picture 7" descr="skd188086sd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24001"/>
            <a:ext cx="93464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62000"/>
          </a:xfrm>
        </p:spPr>
        <p:txBody>
          <a:bodyPr/>
          <a:lstStyle/>
          <a:p>
            <a:pPr algn="ctr"/>
            <a:r>
              <a:rPr lang="en-US" sz="4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COMMON REQUESTS cont.</a:t>
            </a:r>
            <a:endParaRPr lang="en-US" sz="4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1016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76800"/>
          </a:xfrm>
        </p:spPr>
        <p:txBody>
          <a:bodyPr>
            <a:noAutofit/>
          </a:bodyPr>
          <a:lstStyle/>
          <a:p>
            <a:pPr marL="285750" lvl="1" indent="-28575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Travel</a:t>
            </a:r>
          </a:p>
          <a:p>
            <a:pPr marL="568325" lvl="2" indent="-28575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Cars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: 20¢ per mile</a:t>
            </a:r>
          </a:p>
          <a:p>
            <a:pPr marL="568325" lvl="2" indent="-28575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err="1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Zipcar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: $8.50/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hr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 or $69/day.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We will </a:t>
            </a:r>
            <a:r>
              <a:rPr lang="en-US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NOT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 cover the $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25 annual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fee.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cs typeface="Arial Rounded MT Bold"/>
            </a:endParaRPr>
          </a:p>
          <a:p>
            <a:pPr marL="568325" lvl="2" indent="-28575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err="1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Branvan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: Escort Safety Services Rental Request Form (</a:t>
            </a:r>
            <a:r>
              <a:rPr lang="en-US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union.brandeis.com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/treasury) and cost estimate dated and signed by Escort Services Event Manager</a:t>
            </a:r>
          </a:p>
          <a:p>
            <a:pPr marL="568325" lvl="2" indent="-28575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All other forms of transportation (commuter rail, buses, subway, etc.) funded at the discretion of A-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Board</a:t>
            </a:r>
          </a:p>
          <a:p>
            <a:pPr marL="568325" lvl="2" indent="-28575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Retreats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: Defined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as off-campus, overnight trips that are intended to promote team bonding and understanding of the purpose of the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club. </a:t>
            </a:r>
            <a:r>
              <a:rPr lang="en-US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Cannot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 </a:t>
            </a: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be reserved for specific individuals (e.g. e-board) within the </a:t>
            </a:r>
            <a:r>
              <a:rPr lang="en-US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club.</a:t>
            </a:r>
            <a:endParaRPr lang="en-US" dirty="0">
              <a:ea typeface="Georgia"/>
              <a:cs typeface="Arial Rounded MT Bold"/>
              <a:sym typeface="Georgia"/>
            </a:endParaRPr>
          </a:p>
          <a:p>
            <a:pPr marL="568325" lvl="2" indent="-285750">
              <a:buClr>
                <a:schemeClr val="accent3"/>
              </a:buClr>
              <a:buSzPct val="150000"/>
              <a:buFont typeface="Arial"/>
              <a:buChar char="•"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33951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267200"/>
          </a:xfrm>
        </p:spPr>
        <p:txBody>
          <a:bodyPr>
            <a:noAutofit/>
          </a:bodyPr>
          <a:lstStyle/>
          <a:p>
            <a:pPr marL="365760" lvl="0" indent="-26416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800" b="1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Clothing</a:t>
            </a:r>
          </a:p>
          <a:p>
            <a:pPr marL="654685" lvl="1" indent="-26416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Average cost: $8 or less per shirt</a:t>
            </a:r>
          </a:p>
          <a:p>
            <a:pPr marL="654685" lvl="1" indent="-26416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Design </a:t>
            </a:r>
            <a:r>
              <a:rPr lang="en-US" sz="2000" dirty="0">
                <a:solidFill>
                  <a:srgbClr val="FFCC00"/>
                </a:solidFill>
                <a:latin typeface="Arial Rounded MT Bold"/>
                <a:cs typeface="Arial Rounded MT Bold"/>
              </a:rPr>
              <a:t>must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lang="en-US" sz="2000" dirty="0">
                <a:solidFill>
                  <a:srgbClr val="FFFFFF"/>
                </a:solidFill>
                <a:cs typeface="Arial Rounded MT Bold"/>
              </a:rPr>
              <a:t>have “Brandeis” visible on </a:t>
            </a:r>
            <a:r>
              <a:rPr lang="en-US" sz="2000" dirty="0" smtClean="0">
                <a:solidFill>
                  <a:srgbClr val="FFFFFF"/>
                </a:solidFill>
                <a:cs typeface="Arial Rounded MT Bold"/>
              </a:rPr>
              <a:t>it and 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be </a:t>
            </a:r>
            <a:r>
              <a:rPr lang="en-US" sz="2000" dirty="0">
                <a:solidFill>
                  <a:srgbClr val="FFCC00"/>
                </a:solidFill>
                <a:latin typeface="Arial Rounded MT Bold"/>
                <a:cs typeface="Arial Rounded MT Bold"/>
              </a:rPr>
              <a:t>approved </a:t>
            </a:r>
            <a:r>
              <a:rPr lang="en-US" sz="2000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by A-board 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prior 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to 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ordering</a:t>
            </a:r>
            <a:endParaRPr lang="en-US" sz="2000" dirty="0" smtClean="0">
              <a:solidFill>
                <a:srgbClr val="FFFFFF"/>
              </a:solidFill>
              <a:latin typeface="Arial Rounded MT Bold"/>
              <a:ea typeface="Georgia"/>
              <a:cs typeface="Arial Rounded MT Bold"/>
              <a:sym typeface="Georgia"/>
            </a:endParaRPr>
          </a:p>
          <a:p>
            <a:pPr marL="654685" lvl="1" indent="-26416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Clothes can be purchased from the "Custom Clothing Club” or other cost-effective sources</a:t>
            </a:r>
          </a:p>
          <a:p>
            <a:pPr marL="654685" lvl="1" indent="-26416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MUST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be distributed 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to 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general Brandeis population</a:t>
            </a:r>
          </a:p>
          <a:p>
            <a:pPr marL="658368" lvl="1" indent="-251968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Staff 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shirts may be considered under the discretion of A-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Board 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if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cs typeface="Arial Rounded MT Bold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imperative to the purpose of the 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club 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AND 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become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property of the 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club, </a:t>
            </a:r>
            <a:r>
              <a:rPr lang="en-US" sz="2000" dirty="0" smtClean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NOT</a:t>
            </a:r>
            <a:r>
              <a:rPr lang="en-US" sz="200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individuals</a:t>
            </a:r>
            <a:endParaRPr lang="en-US" sz="2000" dirty="0">
              <a:solidFill>
                <a:srgbClr val="FFFFFF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17" y="152400"/>
            <a:ext cx="199028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>
            <a:noAutofit/>
          </a:bodyPr>
          <a:lstStyle/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800" b="1" dirty="0"/>
              <a:t>Admission </a:t>
            </a:r>
            <a:r>
              <a:rPr lang="en-US" sz="2800" b="1" dirty="0" smtClean="0"/>
              <a:t>Fee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/>
              <a:t>All A-board funded events CANNOT require an admission fee from undergraduates without A-board approval (which must be granted at a marathon meeting).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/>
              <a:t>Non</a:t>
            </a:r>
            <a:r>
              <a:rPr lang="en-US" sz="2000" dirty="0"/>
              <a:t>-Brandeis personnel may be charged without approval of A-Board for any amount</a:t>
            </a:r>
            <a:r>
              <a:rPr lang="en-US" sz="2000" dirty="0" smtClean="0"/>
              <a:t>.</a:t>
            </a:r>
            <a:endParaRPr lang="en-US" sz="2000" dirty="0"/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/>
              <a:t>Clubs </a:t>
            </a:r>
            <a:r>
              <a:rPr lang="en-US" sz="2000" dirty="0"/>
              <a:t>may ask for suggested </a:t>
            </a:r>
            <a:r>
              <a:rPr lang="en-US" sz="2000" dirty="0" smtClean="0"/>
              <a:t>donations.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ea typeface="Georgia"/>
                <a:cs typeface="Arial Rounded MT Bold"/>
                <a:sym typeface="Georgia"/>
              </a:rPr>
              <a:t>For </a:t>
            </a:r>
            <a:r>
              <a:rPr lang="en-US" sz="2000" dirty="0">
                <a:solidFill>
                  <a:srgbClr val="FFFFFF"/>
                </a:solidFill>
                <a:ea typeface="Georgia"/>
                <a:cs typeface="Arial Rounded MT Bold"/>
                <a:sym typeface="Georgia"/>
              </a:rPr>
              <a:t>off-campus events with an admission fee, A-Board favors subsidizing the cost as opposed to 100% allocation.  This allows more students to attend than could have otherwise</a:t>
            </a:r>
          </a:p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52400"/>
            <a:ext cx="3124200" cy="204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8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876800"/>
          </a:xfrm>
        </p:spPr>
        <p:txBody>
          <a:bodyPr>
            <a:noAutofit/>
          </a:bodyPr>
          <a:lstStyle/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b="1" dirty="0" smtClean="0">
                <a:ea typeface="Georgia"/>
                <a:cs typeface="Arial Rounded MT Bold"/>
                <a:sym typeface="Georgia"/>
              </a:rPr>
              <a:t>Individual Contractors (</a:t>
            </a:r>
            <a:r>
              <a:rPr lang="en-US" b="1" dirty="0">
                <a:ea typeface="Georgia"/>
                <a:cs typeface="Arial Rounded MT Bold"/>
                <a:sym typeface="Georgia"/>
              </a:rPr>
              <a:t>honorariums, speakers</a:t>
            </a:r>
            <a:r>
              <a:rPr lang="en-US" b="1" dirty="0" smtClean="0">
                <a:ea typeface="Georgia"/>
                <a:cs typeface="Arial Rounded MT Bold"/>
                <a:sym typeface="Georgia"/>
              </a:rPr>
              <a:t>, performers, </a:t>
            </a:r>
            <a:r>
              <a:rPr lang="en-US" b="1" dirty="0">
                <a:ea typeface="Georgia"/>
                <a:cs typeface="Arial Rounded MT Bold"/>
                <a:sym typeface="Georgia"/>
              </a:rPr>
              <a:t>etc.</a:t>
            </a:r>
            <a:r>
              <a:rPr lang="en-US" b="1" dirty="0" smtClean="0">
                <a:ea typeface="Georgia"/>
                <a:cs typeface="Arial Rounded MT Bold"/>
                <a:sym typeface="Georgia"/>
              </a:rPr>
              <a:t>)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cs typeface="Arial Rounded MT Bold"/>
              </a:rPr>
              <a:t>Honorariums / speakers</a:t>
            </a:r>
            <a:r>
              <a:rPr lang="en-US" dirty="0">
                <a:cs typeface="Arial Rounded MT Bold"/>
              </a:rPr>
              <a:t>: </a:t>
            </a:r>
            <a:r>
              <a:rPr lang="en-US" dirty="0">
                <a:ea typeface="Georgia"/>
                <a:cs typeface="Arial Rounded MT Bold"/>
                <a:sym typeface="Georgia"/>
              </a:rPr>
              <a:t>Average low price is $450 (25%</a:t>
            </a:r>
            <a:r>
              <a:rPr lang="en-US" dirty="0" smtClean="0">
                <a:ea typeface="Georgia"/>
                <a:cs typeface="Arial Rounded MT Bold"/>
                <a:sym typeface="Georgia"/>
              </a:rPr>
              <a:t>)</a:t>
            </a:r>
            <a:r>
              <a:rPr lang="en-US" dirty="0">
                <a:ea typeface="Georgia"/>
                <a:cs typeface="Arial Rounded MT Bold"/>
                <a:sym typeface="Georgia"/>
              </a:rPr>
              <a:t> </a:t>
            </a:r>
            <a:r>
              <a:rPr lang="en-US" dirty="0" smtClean="0">
                <a:ea typeface="Georgia"/>
                <a:cs typeface="Arial Rounded MT Bold"/>
                <a:sym typeface="Georgia"/>
              </a:rPr>
              <a:t>and </a:t>
            </a:r>
            <a:r>
              <a:rPr lang="en-US" dirty="0">
                <a:ea typeface="Georgia"/>
                <a:cs typeface="Arial Rounded MT Bold"/>
                <a:sym typeface="Georgia"/>
              </a:rPr>
              <a:t>average high is $1050 (75%). </a:t>
            </a:r>
            <a:endParaRPr lang="en-US" dirty="0" smtClean="0">
              <a:ea typeface="Georgia"/>
              <a:cs typeface="Arial Rounded MT Bold"/>
              <a:sym typeface="Georgia"/>
            </a:endParaRP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ea typeface="Georgia"/>
                <a:cs typeface="Arial Rounded MT Bold"/>
                <a:sym typeface="Georgia"/>
              </a:rPr>
              <a:t>This </a:t>
            </a:r>
            <a:r>
              <a:rPr lang="en-US" dirty="0">
                <a:ea typeface="Georgia"/>
                <a:cs typeface="Arial Rounded MT Bold"/>
                <a:sym typeface="Georgia"/>
              </a:rPr>
              <a:t>means that 75% of all speakers approved cost less than $1050.</a:t>
            </a:r>
          </a:p>
          <a:p>
            <a:pPr marL="387350" lvl="0" indent="-28575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b="1" dirty="0">
                <a:ea typeface="Georgia"/>
                <a:cs typeface="Arial Rounded MT Bold"/>
                <a:sym typeface="Georgia"/>
              </a:rPr>
              <a:t>Coaches and </a:t>
            </a:r>
            <a:r>
              <a:rPr lang="en-US" b="1" dirty="0" smtClean="0">
                <a:ea typeface="Georgia"/>
                <a:cs typeface="Arial Rounded MT Bold"/>
                <a:sym typeface="Georgia"/>
              </a:rPr>
              <a:t>Instructors</a:t>
            </a:r>
          </a:p>
          <a:p>
            <a:pPr marL="676275" lvl="1" indent="-28575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ea typeface="Georgia"/>
                <a:cs typeface="Arial Rounded MT Bold"/>
                <a:sym typeface="Georgia"/>
              </a:rPr>
              <a:t>Must </a:t>
            </a:r>
            <a:r>
              <a:rPr lang="en-US" dirty="0">
                <a:ea typeface="Georgia"/>
                <a:cs typeface="Arial Rounded MT Bold"/>
                <a:sym typeface="Georgia"/>
              </a:rPr>
              <a:t>cater to enough of the student body to allow for such an expense  </a:t>
            </a:r>
            <a:endParaRPr lang="en-US" dirty="0" smtClean="0">
              <a:ea typeface="Georgia"/>
              <a:cs typeface="Arial Rounded MT Bold"/>
              <a:sym typeface="Georgia"/>
            </a:endParaRPr>
          </a:p>
          <a:p>
            <a:pPr marL="676275" lvl="1" indent="-28575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ea typeface="Georgia"/>
                <a:cs typeface="Arial Rounded MT Bold"/>
                <a:sym typeface="Georgia"/>
              </a:rPr>
              <a:t>All </a:t>
            </a:r>
            <a:r>
              <a:rPr lang="en-US" dirty="0">
                <a:ea typeface="Georgia"/>
                <a:cs typeface="Arial Rounded MT Bold"/>
                <a:sym typeface="Georgia"/>
              </a:rPr>
              <a:t>costs must be described prior to the lessons, and should be listed on a per lesson </a:t>
            </a:r>
            <a:r>
              <a:rPr lang="en-US" dirty="0" smtClean="0">
                <a:ea typeface="Georgia"/>
                <a:cs typeface="Arial Rounded MT Bold"/>
                <a:sym typeface="Georgia"/>
              </a:rPr>
              <a:t>basis</a:t>
            </a:r>
            <a:endParaRPr lang="en-US" dirty="0">
              <a:ea typeface="Georgia"/>
              <a:cs typeface="Arial Rounded MT Bold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0658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00600"/>
          </a:xfrm>
        </p:spPr>
        <p:txBody>
          <a:bodyPr>
            <a:noAutofit/>
          </a:bodyPr>
          <a:lstStyle/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800" b="1" dirty="0" smtClean="0"/>
              <a:t>Equipment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/>
              <a:t>Must remain as club property, not personal item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/>
              <a:t>Borrowing from other clubs is highly recommended</a:t>
            </a:r>
          </a:p>
          <a:p>
            <a:pPr marL="349250" lvl="1" indent="-34925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Publicity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/Office 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Supplies</a:t>
            </a:r>
          </a:p>
          <a:p>
            <a:pPr marL="568325" lvl="2" indent="-28575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Romper </a:t>
            </a:r>
            <a:r>
              <a:rPr lang="en-US" sz="22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Room: for questions about office supplies or Romper Room access, please contact the Student Union Secretary (</a:t>
            </a:r>
            <a:r>
              <a:rPr lang="en-US" sz="2200" u="sng" dirty="0" err="1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secretary@brandeis.edu</a:t>
            </a:r>
            <a:r>
              <a:rPr lang="en-US" sz="2200" u="sng" dirty="0" smtClean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cs typeface="Arial Rounded MT Bold"/>
              </a:rPr>
              <a:t>)</a:t>
            </a:r>
            <a:endParaRPr lang="en-US" sz="2200" dirty="0">
              <a:solidFill>
                <a:srgbClr val="FFFFFF"/>
              </a:solidFill>
              <a:cs typeface="Arial Rounded MT Bold"/>
            </a:endParaRPr>
          </a:p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cs typeface="Arial Rounded MT Bold"/>
              </a:rPr>
              <a:t>Movie Rights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cs typeface="Arial Rounded MT Bold"/>
              </a:rPr>
              <a:t>Required for all movies shown in a public </a:t>
            </a:r>
            <a:r>
              <a:rPr lang="en-US" dirty="0" smtClean="0">
                <a:solidFill>
                  <a:srgbClr val="FFFFFF"/>
                </a:solidFill>
                <a:cs typeface="Arial Rounded MT Bold"/>
              </a:rPr>
              <a:t>setting</a:t>
            </a:r>
            <a:endParaRPr lang="en-US" dirty="0">
              <a:solidFill>
                <a:srgbClr val="FFFFFF"/>
              </a:solidFill>
              <a:cs typeface="Arial Rounded MT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"/>
            <a:ext cx="3124200" cy="20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5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5400" b="1" i="0" u="none" strike="noStrike" baseline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MISCELLANEOUS</a:t>
            </a:r>
            <a:endParaRPr lang="en-US" sz="5400" b="1" i="0" u="none" strike="noStrike" baseline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idx="1"/>
          </p:nvPr>
        </p:nvSpPr>
        <p:spPr>
          <a:xfrm>
            <a:off x="381000" y="1752600"/>
            <a:ext cx="8229600" cy="432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264160" algn="l" rtl="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If </a:t>
            </a:r>
            <a:r>
              <a:rPr lang="en-US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multiple clubs are co-sponsoring an event, </a:t>
            </a:r>
            <a:r>
              <a:rPr lang="en-US" b="0" i="0" u="none" strike="noStrike" cap="none" baseline="0" dirty="0">
                <a:solidFill>
                  <a:schemeClr val="accent3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only one club </a:t>
            </a:r>
            <a:r>
              <a:rPr lang="en-US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should request funding for it</a:t>
            </a:r>
          </a:p>
          <a:p>
            <a:pPr marL="658368" marR="0" lvl="1" indent="-251968" algn="l" rtl="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This should be noted to </a:t>
            </a:r>
            <a:r>
              <a:rPr lang="en-US" sz="20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A-Board </a:t>
            </a:r>
            <a:r>
              <a:rPr lang="en-US" sz="2000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during Marathon</a:t>
            </a:r>
          </a:p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Remember that funds </a:t>
            </a:r>
            <a:r>
              <a:rPr lang="en-US" dirty="0">
                <a:solidFill>
                  <a:srgbClr val="FFFFFF"/>
                </a:solidFill>
                <a:latin typeface="Arial Rounded MT Bold"/>
                <a:cs typeface="Arial Rounded MT Bold"/>
              </a:rPr>
              <a:t>are from SAF, which means each Brandeis student is </a:t>
            </a:r>
            <a:r>
              <a:rPr lang="en-US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technically paying for </a:t>
            </a:r>
            <a:r>
              <a:rPr lang="en-US" dirty="0">
                <a:solidFill>
                  <a:srgbClr val="FFFFFF"/>
                </a:solidFill>
                <a:latin typeface="Arial Rounded MT Bold"/>
                <a:cs typeface="Arial Rounded MT Bold"/>
              </a:rPr>
              <a:t>your event. </a:t>
            </a:r>
            <a:r>
              <a:rPr lang="en-US" dirty="0">
                <a:solidFill>
                  <a:srgbClr val="FFCC00"/>
                </a:solidFill>
                <a:latin typeface="Arial Rounded MT Bold"/>
                <a:cs typeface="Arial Rounded MT Bold"/>
              </a:rPr>
              <a:t>Therefore, your event needs to be open and accessible </a:t>
            </a:r>
            <a:r>
              <a:rPr lang="en-US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to </a:t>
            </a:r>
            <a:r>
              <a:rPr lang="en-US" b="1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EVERYONE</a:t>
            </a:r>
            <a:r>
              <a:rPr lang="en-US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.</a:t>
            </a:r>
            <a:endParaRPr lang="en-US" b="1" dirty="0">
              <a:solidFill>
                <a:srgbClr val="FFCC00"/>
              </a:solidFill>
              <a:latin typeface="Arial Rounded MT Bold"/>
              <a:cs typeface="Arial Rounded MT Bold"/>
            </a:endParaRPr>
          </a:p>
          <a:p>
            <a:pPr marL="625475" lvl="2" indent="-342900">
              <a:spcAft>
                <a:spcPts val="2000"/>
              </a:spcAft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A-Board </a:t>
            </a:r>
            <a:r>
              <a:rPr lang="en-US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reserves the right to refuse </a:t>
            </a:r>
            <a:r>
              <a:rPr lang="en-US" dirty="0">
                <a:solidFill>
                  <a:srgbClr val="FFFFFF"/>
                </a:solidFill>
                <a:latin typeface="Arial Rounded MT Bold"/>
                <a:cs typeface="Arial Rounded MT Bold"/>
              </a:rPr>
              <a:t>funding </a:t>
            </a:r>
            <a:r>
              <a:rPr lang="en-US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for / subsidizing </a:t>
            </a:r>
            <a:r>
              <a:rPr lang="en-US" dirty="0">
                <a:solidFill>
                  <a:srgbClr val="FFFFFF"/>
                </a:solidFill>
                <a:latin typeface="Arial Rounded MT Bold"/>
                <a:cs typeface="Arial Rounded MT Bold"/>
              </a:rPr>
              <a:t>costs </a:t>
            </a:r>
            <a:r>
              <a:rPr lang="en-US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that </a:t>
            </a:r>
            <a:r>
              <a:rPr lang="en-US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are an irresponsible use of student </a:t>
            </a:r>
            <a:r>
              <a:rPr lang="en-US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money</a:t>
            </a:r>
            <a:endParaRPr lang="en-US" b="1" dirty="0">
              <a:solidFill>
                <a:srgbClr val="FFFFFF"/>
              </a:solidFill>
              <a:latin typeface="Arial Rounded MT Bold"/>
              <a:cs typeface="Arial Rounded MT Bold"/>
            </a:endParaRPr>
          </a:p>
          <a:p>
            <a:pPr marL="365760" marR="0" lvl="0" indent="-264160" algn="l" rtl="0">
              <a:spcBef>
                <a:spcPts val="30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endParaRPr lang="en-US" sz="2000" b="0" i="0" u="none" strike="noStrike" cap="none" baseline="0" dirty="0">
              <a:solidFill>
                <a:srgbClr val="FFFFFF"/>
              </a:solidFill>
              <a:latin typeface="Arial Rounded MT Bold"/>
              <a:ea typeface="Georgia"/>
              <a:cs typeface="Arial Rounded MT Bold"/>
              <a:sym typeface="Georgia"/>
            </a:endParaRPr>
          </a:p>
          <a:p>
            <a:pPr>
              <a:buClr>
                <a:schemeClr val="accent3"/>
              </a:buClr>
              <a:buSzPct val="150000"/>
            </a:pPr>
            <a:endParaRPr sz="2000" dirty="0">
              <a:solidFill>
                <a:srgbClr val="FFFFFF"/>
              </a:solidFill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04800" y="762000"/>
            <a:ext cx="8381999" cy="52974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buNone/>
            </a:pPr>
            <a:r>
              <a:rPr lang="en-US" sz="5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CC00"/>
                </a:solidFill>
                <a:effectLst>
                  <a:outerShdw blurRad="38100" dist="1016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WHO ARE WE</a:t>
            </a:r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CC00"/>
                </a:solidFill>
                <a:effectLst>
                  <a:outerShdw blurRad="38100" dist="1016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?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FFCC00"/>
              </a:solidFill>
              <a:effectLst>
                <a:outerShdw blurRad="38100" dist="1016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81000" y="1524000"/>
            <a:ext cx="8217000" cy="457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en-US" sz="2800" dirty="0"/>
              <a:t>We are the </a:t>
            </a:r>
            <a:r>
              <a:rPr lang="en-US" sz="2800" dirty="0" smtClean="0"/>
              <a:t>Allocations </a:t>
            </a:r>
            <a:r>
              <a:rPr lang="en-US" sz="2800" dirty="0"/>
              <a:t>Board </a:t>
            </a:r>
            <a:r>
              <a:rPr lang="en-US" sz="2800" dirty="0" smtClean="0"/>
              <a:t>(A-</a:t>
            </a:r>
            <a:r>
              <a:rPr lang="en-US" sz="2800" dirty="0"/>
              <a:t>Board)!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sz="half" idx="2"/>
          </p:nvPr>
        </p:nvSpPr>
        <p:spPr>
          <a:xfrm>
            <a:off x="381000" y="1981200"/>
            <a:ext cx="8257799" cy="281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 dirty="0" smtClean="0"/>
              <a:t>Seven members:</a:t>
            </a:r>
          </a:p>
          <a:p>
            <a:pPr marL="746125" lvl="1" indent="-39370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dirty="0" smtClean="0"/>
              <a:t>Ari </a:t>
            </a:r>
            <a:r>
              <a:rPr lang="en-US" dirty="0"/>
              <a:t>Ben-</a:t>
            </a:r>
            <a:r>
              <a:rPr lang="en-US" dirty="0" err="1"/>
              <a:t>Elazar</a:t>
            </a:r>
            <a:r>
              <a:rPr lang="en-US" dirty="0"/>
              <a:t> (Co-chair), </a:t>
            </a:r>
            <a:r>
              <a:rPr lang="en-US" dirty="0" smtClean="0"/>
              <a:t>Judy </a:t>
            </a:r>
            <a:r>
              <a:rPr lang="en-US" dirty="0"/>
              <a:t>Nam (Co-chair), Andrew Miller (Treasurer), Jon Jacob, </a:t>
            </a:r>
            <a:r>
              <a:rPr lang="en-US" dirty="0" err="1" smtClean="0"/>
              <a:t>Elad</a:t>
            </a:r>
            <a:r>
              <a:rPr lang="en-US" dirty="0" smtClean="0"/>
              <a:t> </a:t>
            </a:r>
            <a:r>
              <a:rPr lang="en-US" dirty="0" err="1"/>
              <a:t>Ohayon</a:t>
            </a:r>
            <a:r>
              <a:rPr lang="en-US" dirty="0"/>
              <a:t>, </a:t>
            </a:r>
            <a:r>
              <a:rPr lang="en-US" dirty="0" smtClean="0"/>
              <a:t>Annie </a:t>
            </a:r>
            <a:r>
              <a:rPr lang="en-US" dirty="0"/>
              <a:t>Li, </a:t>
            </a:r>
            <a:r>
              <a:rPr lang="en-US" dirty="0" smtClean="0"/>
              <a:t>and </a:t>
            </a:r>
            <a:r>
              <a:rPr lang="en-US" dirty="0"/>
              <a:t>a member from the Senate (TBD</a:t>
            </a:r>
            <a:r>
              <a:rPr lang="en-US" dirty="0" smtClean="0"/>
              <a:t>)</a:t>
            </a:r>
          </a:p>
          <a:p>
            <a:pPr marL="457200" lvl="0" indent="-3937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400" dirty="0" smtClean="0"/>
              <a:t>We allocate funds to clubs through requests made during marathons</a:t>
            </a:r>
            <a:endParaRPr lang="en-US" sz="24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sz="quarter" idx="3"/>
          </p:nvPr>
        </p:nvSpPr>
        <p:spPr>
          <a:xfrm>
            <a:off x="304800" y="4495800"/>
            <a:ext cx="8441099" cy="457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en-US" sz="2800" dirty="0"/>
              <a:t>We are </a:t>
            </a:r>
            <a:r>
              <a:rPr lang="en-US" sz="2800" dirty="0">
                <a:solidFill>
                  <a:schemeClr val="accent3"/>
                </a:solidFill>
              </a:rPr>
              <a:t>NOT</a:t>
            </a:r>
            <a:r>
              <a:rPr lang="en-US" sz="2800" dirty="0"/>
              <a:t> the Treasury! 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sz="quarter" idx="4"/>
          </p:nvPr>
        </p:nvSpPr>
        <p:spPr>
          <a:xfrm>
            <a:off x="304800" y="4953000"/>
            <a:ext cx="8420999" cy="137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200" dirty="0"/>
              <a:t>The Treasury </a:t>
            </a:r>
            <a:r>
              <a:rPr lang="en-US" sz="2200" dirty="0" smtClean="0"/>
              <a:t>dispenses </a:t>
            </a:r>
            <a:r>
              <a:rPr lang="en-US" sz="2200" dirty="0"/>
              <a:t>the funds </a:t>
            </a:r>
          </a:p>
          <a:p>
            <a:pPr marL="457200" lvl="0" indent="-38100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200" dirty="0" smtClean="0"/>
              <a:t>Reimbursements, checks, cash advances, P-Card</a:t>
            </a:r>
            <a:endParaRPr lang="en-US" sz="22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682485"/>
            <a:ext cx="8229600" cy="8415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800" b="1" i="0" u="none" strike="noStrike" baseline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sym typeface="Trebuchet MS"/>
              </a:rPr>
              <a:t>CREATING A REQUEST</a:t>
            </a:r>
            <a:endParaRPr lang="en-US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381000" y="4724400"/>
            <a:ext cx="8458200" cy="18288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323850" lvl="0" indent="-28575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Click “</a:t>
            </a:r>
            <a:r>
              <a:rPr lang="en-US" sz="1800" dirty="0" smtClean="0">
                <a:solidFill>
                  <a:schemeClr val="accent3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Marathons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” Tab &gt;&gt; “</a:t>
            </a:r>
            <a:r>
              <a:rPr lang="en-US" sz="18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Requested Allocations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” </a:t>
            </a:r>
            <a:r>
              <a:rPr lang="en-US" sz="1800" dirty="0" err="1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subtab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 &gt;&gt; “</a:t>
            </a:r>
            <a:r>
              <a:rPr lang="en-US" sz="18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New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”</a:t>
            </a:r>
          </a:p>
          <a:p>
            <a:pPr marL="323850" lvl="2" indent="-28575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18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Marathon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: Select the marathon you’re applying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in</a:t>
            </a:r>
            <a:endParaRPr lang="en-US" sz="1800" dirty="0" smtClean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latin typeface="Arial Rounded MT Bold"/>
              <a:ea typeface="Georgia"/>
              <a:cs typeface="Arial Rounded MT Bold"/>
              <a:sym typeface="Georgia"/>
            </a:endParaRPr>
          </a:p>
          <a:p>
            <a:pPr marL="323850" lvl="0" indent="-28575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18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RA </a:t>
            </a:r>
            <a:r>
              <a:rPr lang="en-US" sz="1800" dirty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T</a:t>
            </a:r>
            <a:r>
              <a:rPr lang="en-US" sz="18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ype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: Event fees, Materials/Supplies, Wages/Contractor Fees, Other</a:t>
            </a:r>
          </a:p>
          <a:p>
            <a:pPr marL="323850" lvl="0" indent="-28575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18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Description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: Name of event</a:t>
            </a:r>
          </a:p>
          <a:p>
            <a:pPr marL="323850" lvl="0" indent="-28575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18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Long Description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: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D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escribe the event</a:t>
            </a:r>
          </a:p>
          <a:p>
            <a:pPr marL="323850" lvl="0" indent="-285750" rtl="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Click “</a:t>
            </a:r>
            <a:r>
              <a:rPr lang="en-US" sz="18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Save and close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”</a:t>
            </a:r>
            <a:endParaRPr lang="en-US" sz="1800" dirty="0" smtClean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latin typeface="Arial Rounded MT Bold"/>
              <a:ea typeface="Georgia"/>
              <a:cs typeface="Arial Rounded MT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73" b="-4585"/>
          <a:stretch/>
        </p:blipFill>
        <p:spPr bwMode="auto">
          <a:xfrm>
            <a:off x="533400" y="1482628"/>
            <a:ext cx="3429000" cy="33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3"/>
          <a:stretch/>
        </p:blipFill>
        <p:spPr bwMode="auto">
          <a:xfrm>
            <a:off x="4419600" y="1482628"/>
            <a:ext cx="4312920" cy="3247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682485"/>
            <a:ext cx="8229600" cy="8415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400" b="1" i="0" u="none" strike="noStrike" baseline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sym typeface="Trebuchet MS"/>
              </a:rPr>
              <a:t>RA Types</a:t>
            </a:r>
            <a:endParaRPr lang="en-US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381000" y="1600200"/>
            <a:ext cx="8458200" cy="49530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323850" lvl="7" indent="-28575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Event Fees: For CES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costs</a:t>
            </a:r>
          </a:p>
          <a:p>
            <a:pPr marL="323850" lvl="7" indent="-28575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Wages/Contractor: For labor services</a:t>
            </a:r>
          </a:p>
          <a:p>
            <a:pPr marL="323850" lvl="7" indent="-28575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Materials/Supplies: Physical objects</a:t>
            </a:r>
          </a:p>
          <a:p>
            <a:pPr marL="323850" lvl="7" indent="-285750">
              <a:buClr>
                <a:schemeClr val="accent3"/>
              </a:buClr>
              <a:buSzPct val="166666"/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</a:rPr>
              <a:t>Other: Miscellaneous fees</a:t>
            </a:r>
          </a:p>
        </p:txBody>
      </p:sp>
    </p:spTree>
    <p:extLst>
      <p:ext uri="{BB962C8B-B14F-4D97-AF65-F5344CB8AC3E}">
        <p14:creationId xmlns:p14="http://schemas.microsoft.com/office/powerpoint/2010/main" val="18272440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1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REQUESTING ITEMS</a:t>
            </a:r>
            <a:endParaRPr lang="en-US" sz="1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457200" y="5334000"/>
            <a:ext cx="8229600" cy="13716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To request items within RA, click “</a:t>
            </a:r>
            <a:r>
              <a:rPr lang="en-US" sz="2400" dirty="0" smtClean="0">
                <a:solidFill>
                  <a:srgbClr val="FFCC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New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.”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Arial Rounded MT Bold"/>
              <a:ea typeface="Georgia"/>
              <a:cs typeface="Arial Rounded MT Bold"/>
              <a:sym typeface="Georgia"/>
            </a:endParaRPr>
          </a:p>
          <a:p>
            <a:pPr marL="482600" lvl="2" indent="-34290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ea typeface="Georgia"/>
                <a:cs typeface="Arial Rounded MT Bold"/>
                <a:sym typeface="Georgia"/>
              </a:rPr>
              <a:t>If not within that RA of an event, a new RA should be created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71600"/>
            <a:ext cx="706753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57200" y="3886200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37"/>
          <p:cNvSpPr txBox="1">
            <a:spLocks noGrp="1"/>
          </p:cNvSpPr>
          <p:nvPr>
            <p:ph type="title"/>
          </p:nvPr>
        </p:nvSpPr>
        <p:spPr>
          <a:xfrm>
            <a:off x="228600" y="457200"/>
            <a:ext cx="8686800" cy="84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76200" dir="189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cs typeface="Arial Rounded MT Bold"/>
              </a:rPr>
              <a:t>REQUESTING ITEMS </a:t>
            </a:r>
            <a:r>
              <a:rPr lang="en-US" sz="2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76200" dir="189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cs typeface="Arial Rounded MT Bold"/>
              </a:rPr>
              <a:t>(continued)</a:t>
            </a:r>
            <a:endParaRPr lang="en-US" sz="2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76200" dir="189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cs typeface="Arial Rounded MT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229600" cy="1981200"/>
          </a:xfrm>
        </p:spPr>
        <p:txBody>
          <a:bodyPr>
            <a:noAutofit/>
          </a:bodyPr>
          <a:lstStyle/>
          <a:p>
            <a:pPr marL="341313" lvl="0" indent="-341313">
              <a:lnSpc>
                <a:spcPct val="80000"/>
              </a:lnSpc>
              <a:spcBef>
                <a:spcPts val="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1800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SU Expense Type</a:t>
            </a:r>
            <a:r>
              <a:rPr lang="en-US" sz="1800" dirty="0" smtClean="0">
                <a:latin typeface="Arial Rounded MT Bold"/>
                <a:cs typeface="Arial Rounded MT Bold"/>
              </a:rPr>
              <a:t>: Choose the best category</a:t>
            </a:r>
            <a:endParaRPr lang="en-US" sz="1800" dirty="0">
              <a:latin typeface="Arial Rounded MT Bold"/>
              <a:cs typeface="Arial Rounded MT Bold"/>
            </a:endParaRPr>
          </a:p>
          <a:p>
            <a:pPr marL="341313" lvl="0" indent="-341313">
              <a:lnSpc>
                <a:spcPct val="80000"/>
              </a:lnSpc>
              <a:spcBef>
                <a:spcPts val="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1800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Quantity</a:t>
            </a:r>
            <a:r>
              <a:rPr lang="en-US" sz="1800" dirty="0" smtClean="0">
                <a:latin typeface="Arial Rounded MT Bold"/>
                <a:cs typeface="Arial Rounded MT Bold"/>
              </a:rPr>
              <a:t>, </a:t>
            </a:r>
            <a:r>
              <a:rPr lang="en-US" sz="1800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Price</a:t>
            </a:r>
            <a:r>
              <a:rPr lang="en-US" sz="1800" dirty="0" smtClean="0">
                <a:latin typeface="Arial Rounded MT Bold"/>
                <a:cs typeface="Arial Rounded MT Bold"/>
              </a:rPr>
              <a:t> (per item), </a:t>
            </a:r>
            <a:r>
              <a:rPr lang="en-US" sz="1800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Description</a:t>
            </a:r>
            <a:endParaRPr lang="en-US" sz="1800" dirty="0">
              <a:solidFill>
                <a:srgbClr val="FFCC00"/>
              </a:solidFill>
              <a:latin typeface="Arial Rounded MT Bold"/>
              <a:cs typeface="Arial Rounded MT Bold"/>
            </a:endParaRPr>
          </a:p>
          <a:p>
            <a:pPr marL="341313" lvl="0" indent="-341313">
              <a:lnSpc>
                <a:spcPct val="80000"/>
              </a:lnSpc>
              <a:spcBef>
                <a:spcPts val="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1800" dirty="0" smtClean="0">
                <a:solidFill>
                  <a:srgbClr val="FFCC00"/>
                </a:solidFill>
                <a:latin typeface="Arial Rounded MT Bold"/>
                <a:cs typeface="Arial Rounded MT Bold"/>
              </a:rPr>
              <a:t>Save </a:t>
            </a:r>
            <a:r>
              <a:rPr lang="en-US" sz="1800" dirty="0">
                <a:solidFill>
                  <a:srgbClr val="FFCC00"/>
                </a:solidFill>
                <a:latin typeface="Arial Rounded MT Bold"/>
                <a:cs typeface="Arial Rounded MT Bold"/>
              </a:rPr>
              <a:t>and Close</a:t>
            </a:r>
            <a:r>
              <a:rPr lang="en-US" sz="1800" dirty="0">
                <a:latin typeface="Arial Rounded MT Bold"/>
                <a:cs typeface="Arial Rounded MT Bold"/>
              </a:rPr>
              <a:t>!!!!!</a:t>
            </a:r>
          </a:p>
          <a:p>
            <a:pPr marL="341313" lvl="0" indent="-341313">
              <a:lnSpc>
                <a:spcPct val="80000"/>
              </a:lnSpc>
              <a:spcBef>
                <a:spcPts val="0"/>
              </a:spcBef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1800" dirty="0" smtClean="0">
                <a:latin typeface="Arial Rounded MT Bold"/>
                <a:cs typeface="Arial Rounded MT Bold"/>
              </a:rPr>
              <a:t>Tip: You </a:t>
            </a:r>
            <a:r>
              <a:rPr lang="en-US" sz="1800" dirty="0">
                <a:latin typeface="Arial Rounded MT Bold"/>
                <a:cs typeface="Arial Rounded MT Bold"/>
              </a:rPr>
              <a:t>can add as many Request Items as you want if they are under the same type of </a:t>
            </a:r>
            <a:r>
              <a:rPr lang="en-US" sz="1800" dirty="0" smtClean="0">
                <a:latin typeface="Arial Rounded MT Bold"/>
                <a:cs typeface="Arial Rounded MT Bold"/>
              </a:rPr>
              <a:t>request</a:t>
            </a:r>
            <a:r>
              <a:rPr lang="en-US" sz="1800" dirty="0">
                <a:latin typeface="Arial Rounded MT Bold"/>
                <a:cs typeface="Arial Rounded MT Bold"/>
              </a:rPr>
              <a:t> </a:t>
            </a:r>
            <a:r>
              <a:rPr lang="en-US" sz="1800" dirty="0" smtClean="0">
                <a:latin typeface="Arial Rounded MT Bold"/>
                <a:cs typeface="Arial Rounded MT Bold"/>
              </a:rPr>
              <a:t>(e.g. food, drink, utensils)</a:t>
            </a:r>
            <a:endParaRPr lang="en-US" sz="1800" dirty="0">
              <a:latin typeface="Arial Rounded MT Bold"/>
              <a:cs typeface="Arial Rounded MT Bold"/>
            </a:endParaRPr>
          </a:p>
          <a:p>
            <a:pPr marL="341313" indent="-341313">
              <a:lnSpc>
                <a:spcPct val="80000"/>
              </a:lnSpc>
              <a:buClr>
                <a:schemeClr val="accent3"/>
              </a:buClr>
              <a:buSzPct val="150000"/>
              <a:buFont typeface="Arial"/>
              <a:buChar char="•"/>
            </a:pPr>
            <a:endParaRPr lang="en-US" sz="1800" dirty="0">
              <a:latin typeface="Arial Rounded MT Bold"/>
              <a:cs typeface="Arial Rounded MT Bold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979179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737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8077200" cy="76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5400" b="1" i="0" u="none" strike="noStrike" baseline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TIPS</a:t>
            </a:r>
            <a:endParaRPr lang="en-US" sz="5400" b="1" i="0" u="none" strike="noStrike" baseline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idx="1"/>
          </p:nvPr>
        </p:nvSpPr>
        <p:spPr>
          <a:xfrm>
            <a:off x="457200" y="1371600"/>
            <a:ext cx="8153400" cy="495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/>
              <a:t>Take advantage of campus resources: equipment from SU/SA, grants from ICC/Ethics Center/BPA</a:t>
            </a:r>
          </a:p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solidFill>
                  <a:srgbClr val="FFCC00"/>
                </a:solidFill>
              </a:rPr>
              <a:t>Be </a:t>
            </a:r>
            <a:r>
              <a:rPr lang="en-US" dirty="0">
                <a:solidFill>
                  <a:srgbClr val="FFCC00"/>
                </a:solidFill>
              </a:rPr>
              <a:t>specific! 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/>
              <a:t>How many people?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/>
              <a:t>Location? If location requires fee to book, </a:t>
            </a:r>
            <a:r>
              <a:rPr lang="en-US" sz="2000" smtClean="0"/>
              <a:t>justify cost.</a:t>
            </a:r>
            <a:endParaRPr lang="en-US" sz="2000" dirty="0"/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/>
              <a:t>Where are prices from</a:t>
            </a:r>
            <a:r>
              <a:rPr lang="en-US" sz="2000" dirty="0" smtClean="0"/>
              <a:t>? (at least 2 vendors; </a:t>
            </a:r>
            <a:r>
              <a:rPr lang="en-US" sz="2000" dirty="0" smtClean="0">
                <a:solidFill>
                  <a:srgbClr val="FFCC00"/>
                </a:solidFill>
              </a:rPr>
              <a:t>competitive / cost-effective</a:t>
            </a:r>
            <a:r>
              <a:rPr lang="en-US" sz="2000" dirty="0" smtClean="0"/>
              <a:t>; Google Maps / invoices )</a:t>
            </a:r>
            <a:endParaRPr lang="en-US" sz="2000" dirty="0"/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/>
              <a:t>How is this integral to your club’s mission</a:t>
            </a:r>
            <a:r>
              <a:rPr lang="en-US" sz="2000" dirty="0" smtClean="0"/>
              <a:t>?</a:t>
            </a:r>
          </a:p>
          <a:p>
            <a:pPr marL="344488" lvl="1" indent="-342900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more </a:t>
            </a:r>
            <a:r>
              <a:rPr lang="en-US" sz="2400" dirty="0" smtClean="0"/>
              <a:t>information you give, </a:t>
            </a:r>
            <a:r>
              <a:rPr lang="en-US" sz="2400" dirty="0"/>
              <a:t>the more likely we are to allocate</a:t>
            </a:r>
            <a:r>
              <a:rPr lang="en-US" sz="2400" dirty="0" smtClean="0"/>
              <a:t>. </a:t>
            </a:r>
            <a:r>
              <a:rPr lang="en-US" sz="2800" dirty="0" smtClean="0">
                <a:solidFill>
                  <a:srgbClr val="FFCC00"/>
                </a:solidFill>
              </a:rPr>
              <a:t>We will be generous if you are prepared! </a:t>
            </a:r>
            <a:r>
              <a:rPr lang="en-US" sz="2800" dirty="0" smtClean="0">
                <a:solidFill>
                  <a:srgbClr val="FFCC00"/>
                </a:solidFill>
                <a:sym typeface="Wingdings"/>
              </a:rPr>
              <a:t></a:t>
            </a:r>
            <a:endParaRPr lang="en-US" sz="2800" dirty="0"/>
          </a:p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3719562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17418" y="761999"/>
            <a:ext cx="7564582" cy="685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5400" b="1" i="0" u="none" strike="noStrike" baseline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13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WHO TO </a:t>
            </a:r>
            <a:r>
              <a:rPr lang="en-US" sz="5400" b="1" i="0" u="none" strike="noStrike" baseline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13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CONTACT?</a:t>
            </a:r>
            <a:endParaRPr lang="en-US" sz="5400" b="1" i="0" u="none" strike="noStrike" baseline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101600" dir="13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251" name="Shape 251"/>
          <p:cNvSpPr txBox="1">
            <a:spLocks noGrp="1"/>
          </p:cNvSpPr>
          <p:nvPr>
            <p:ph idx="1"/>
          </p:nvPr>
        </p:nvSpPr>
        <p:spPr>
          <a:xfrm>
            <a:off x="762000" y="1447800"/>
            <a:ext cx="7543800" cy="190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09728" marR="0" lvl="0" indent="-8128" algn="ctr" rtl="0">
              <a:spcBef>
                <a:spcPts val="300"/>
              </a:spcBef>
              <a:buClr>
                <a:schemeClr val="accent3"/>
              </a:buClr>
              <a:buSzPct val="25000"/>
              <a:buFont typeface="Georgia"/>
              <a:buNone/>
            </a:pPr>
            <a:r>
              <a:rPr lang="en-US" sz="280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Questions about allocations? Not sure of something in our funding policy? Please contact</a:t>
            </a:r>
            <a:r>
              <a:rPr lang="en-US" sz="280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Arial Rounded MT Bold"/>
                <a:ea typeface="Georgia"/>
                <a:cs typeface="Arial Rounded MT Bold"/>
                <a:sym typeface="Georgia"/>
                <a:hlinkClick r:id="rId3"/>
              </a:rPr>
              <a:t>clubfinance@brandeis.edu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</a:t>
            </a:r>
            <a:r>
              <a:rPr lang="en-US" sz="2800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or</a:t>
            </a:r>
            <a:r>
              <a:rPr lang="en-US" sz="2800" b="0" i="0" u="none" strike="noStrike" cap="none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come to our office hours (TBA)!</a:t>
            </a:r>
            <a:endParaRPr lang="en-US" sz="2800" b="0" i="0" u="none" strike="noStrike" cap="none" baseline="0" dirty="0" smtClean="0">
              <a:solidFill>
                <a:srgbClr val="FFFFFF"/>
              </a:solidFill>
              <a:latin typeface="Arial Rounded MT Bold"/>
              <a:ea typeface="Georgia"/>
              <a:cs typeface="Arial Rounded MT Bold"/>
              <a:sym typeface="Georgia"/>
            </a:endParaRPr>
          </a:p>
          <a:p>
            <a:pPr marL="109728" marR="0" lvl="0" indent="-8128" algn="ctr" rtl="0">
              <a:spcBef>
                <a:spcPts val="300"/>
              </a:spcBef>
              <a:buClr>
                <a:schemeClr val="accent3"/>
              </a:buClr>
              <a:buSzPct val="25000"/>
              <a:buFont typeface="Georgia"/>
              <a:buNone/>
            </a:pPr>
            <a:endParaRPr lang="en-US" sz="2800" b="0" i="0" u="none" strike="noStrike" cap="none" baseline="0" dirty="0">
              <a:solidFill>
                <a:schemeClr val="dk1"/>
              </a:solidFill>
              <a:latin typeface="Arial Rounded MT Bold"/>
              <a:ea typeface="Georgia"/>
              <a:cs typeface="Arial Rounded MT Bold"/>
              <a:sym typeface="Georg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7417"/>
            <a:ext cx="9144000" cy="3429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7924800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5400" b="1" i="0" u="none" strike="noStrike" baseline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AGENDA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idx="1"/>
          </p:nvPr>
        </p:nvSpPr>
        <p:spPr>
          <a:xfrm>
            <a:off x="533400" y="1447800"/>
            <a:ext cx="7772400" cy="4553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indent="-26416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sz="3200" dirty="0">
                <a:ea typeface="Georgia"/>
                <a:cs typeface="Arial Rounded MT Bold"/>
                <a:sym typeface="Georgia"/>
              </a:rPr>
              <a:t>Types </a:t>
            </a:r>
            <a:r>
              <a:rPr lang="en-US" sz="3200" dirty="0" smtClean="0">
                <a:ea typeface="Georgia"/>
                <a:cs typeface="Arial Rounded MT Bold"/>
                <a:sym typeface="Georgia"/>
              </a:rPr>
              <a:t>Of Marathons</a:t>
            </a:r>
          </a:p>
          <a:p>
            <a:pPr marL="365760" indent="-26416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sz="3200" dirty="0">
                <a:ea typeface="Georgia"/>
                <a:cs typeface="Arial Rounded MT Bold"/>
                <a:sym typeface="Georgia"/>
              </a:rPr>
              <a:t>Tutorial: Signing Up For </a:t>
            </a:r>
            <a:r>
              <a:rPr lang="en-US" sz="3200" dirty="0" smtClean="0">
                <a:ea typeface="Georgia"/>
                <a:cs typeface="Arial Rounded MT Bold"/>
                <a:sym typeface="Georgia"/>
              </a:rPr>
              <a:t>Marathon</a:t>
            </a:r>
            <a:endParaRPr lang="en-US" sz="3200" dirty="0">
              <a:ea typeface="Georgia"/>
              <a:cs typeface="Arial Rounded MT Bold"/>
              <a:sym typeface="Georgia"/>
            </a:endParaRPr>
          </a:p>
          <a:p>
            <a:pPr marL="365760" marR="0" lvl="0" indent="-264160" algn="l" rtl="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sz="3200" b="0" i="0" u="none" strike="noStrike" cap="none" baseline="0" dirty="0" smtClean="0">
                <a:latin typeface="Arial Rounded MT Bold"/>
                <a:ea typeface="Georgia"/>
                <a:cs typeface="Arial Rounded MT Bold"/>
                <a:sym typeface="Georgia"/>
              </a:rPr>
              <a:t>Funding</a:t>
            </a:r>
            <a:r>
              <a:rPr lang="en-US" sz="3200" dirty="0" smtClean="0">
                <a:latin typeface="Arial Rounded MT Bold"/>
                <a:cs typeface="Arial Rounded MT Bold"/>
              </a:rPr>
              <a:t> Policy</a:t>
            </a:r>
          </a:p>
          <a:p>
            <a:pPr marL="365760" indent="-26416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sz="3200" dirty="0" smtClean="0">
                <a:ea typeface="Georgia"/>
                <a:cs typeface="Arial Rounded MT Bold"/>
                <a:sym typeface="Georgia"/>
              </a:rPr>
              <a:t>Tutorial: Requesting Funds</a:t>
            </a:r>
          </a:p>
          <a:p>
            <a:pPr marL="365760" marR="0" lvl="0" indent="-264160" algn="l" rtl="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sz="3200" b="0" i="0" u="none" strike="noStrike" cap="none" baseline="0" dirty="0" smtClean="0">
                <a:latin typeface="Arial Rounded MT Bold"/>
                <a:ea typeface="Georgia"/>
                <a:cs typeface="Arial Rounded MT Bold"/>
                <a:sym typeface="Georgia"/>
              </a:rPr>
              <a:t>Questions</a:t>
            </a:r>
            <a:r>
              <a:rPr lang="en-US" sz="3200" dirty="0">
                <a:latin typeface="Arial Rounded MT Bold"/>
                <a:cs typeface="Arial Rounded MT Bold"/>
              </a:rPr>
              <a:t>?</a:t>
            </a:r>
          </a:p>
          <a:p>
            <a:endParaRPr sz="2000" dirty="0">
              <a:latin typeface="Arial Rounded MT Bold"/>
              <a:cs typeface="Arial Rounded MT Bold"/>
            </a:endParaRPr>
          </a:p>
          <a:p>
            <a:endParaRPr sz="2000" dirty="0"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762000" y="609600"/>
            <a:ext cx="76962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13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TYPES OF MARATHONS</a:t>
            </a:r>
            <a:endParaRPr lang="en-US" sz="4800" b="1" i="0" u="none" strike="noStrike" baseline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101600" dir="13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idx="1"/>
          </p:nvPr>
        </p:nvSpPr>
        <p:spPr>
          <a:xfrm>
            <a:off x="609600" y="14478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Regular Marathon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(</a:t>
            </a: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Beginning of semester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)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Funding for the majority of the current semester</a:t>
            </a:r>
          </a:p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Early Marathon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(</a:t>
            </a: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End of semester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)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Funding </a:t>
            </a:r>
            <a:r>
              <a:rPr lang="en-US" sz="2000" dirty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for beginning of following </a:t>
            </a: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semester</a:t>
            </a:r>
            <a:endParaRPr lang="en-US" sz="2400" dirty="0" smtClean="0"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solidFill>
                  <a:schemeClr val="accent3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Full Marathon 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(</a:t>
            </a: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New!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)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Funding for full year (e.g. instructor fees)</a:t>
            </a:r>
            <a:endParaRPr lang="en-US" sz="2000" dirty="0"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Appeals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(</a:t>
            </a: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~2 weeks after Regular/Early Marathon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)</a:t>
            </a:r>
          </a:p>
          <a:p>
            <a:pPr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Emergency Request Meetings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 (</a:t>
            </a:r>
            <a:r>
              <a:rPr lang="en-US" sz="2000" dirty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</a:t>
            </a: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 A-board discretion</a:t>
            </a:r>
            <a:r>
              <a:rPr lang="en-US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)</a:t>
            </a:r>
          </a:p>
          <a:p>
            <a:pPr lvl="1">
              <a:buClr>
                <a:schemeClr val="accent3"/>
              </a:buClr>
              <a:buSzPct val="150000"/>
              <a:buFont typeface="Arial"/>
              <a:buChar char="•"/>
            </a:pPr>
            <a:r>
              <a:rPr lang="en-US" sz="2000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Unexpected costs </a:t>
            </a:r>
            <a:r>
              <a:rPr lang="en-US" sz="2000" dirty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for events </a:t>
            </a:r>
            <a:r>
              <a:rPr lang="en-US" sz="2000" b="1" dirty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ALREADY </a:t>
            </a:r>
            <a:r>
              <a:rPr lang="en-US" sz="2000" b="1" dirty="0" smtClean="0"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REQUESTED</a:t>
            </a:r>
            <a:endParaRPr lang="en-US" sz="2000" dirty="0"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0" indent="0">
              <a:buClr>
                <a:schemeClr val="accent3"/>
              </a:buClr>
              <a:buSzPct val="150000"/>
              <a:buNone/>
            </a:pPr>
            <a:endParaRPr lang="en-US" dirty="0"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marL="0" lvl="0" indent="0">
              <a:spcBef>
                <a:spcPts val="300"/>
              </a:spcBef>
              <a:buClr>
                <a:schemeClr val="accent3"/>
              </a:buClr>
              <a:buSzPct val="150000"/>
              <a:buNone/>
            </a:pPr>
            <a:endParaRPr lang="en-US" sz="2800" dirty="0"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9248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13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WHAT TO DO AT MEETINGS</a:t>
            </a:r>
            <a:endParaRPr lang="en-US" sz="4400" b="1" i="0" u="none" strike="noStrike" baseline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101600" dir="13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idx="1"/>
          </p:nvPr>
        </p:nvSpPr>
        <p:spPr>
          <a:xfrm>
            <a:off x="685800" y="1752600"/>
            <a:ext cx="7772400" cy="426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marR="0" lvl="0" indent="-264160" algn="l" rtl="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dirty="0" smtClean="0">
                <a:latin typeface="Arial Rounded MT Bold"/>
                <a:cs typeface="Arial Rounded MT Bold"/>
              </a:rPr>
              <a:t>Marathon sessions are opportunities to help you explain your event </a:t>
            </a:r>
            <a:r>
              <a:rPr lang="en-US" dirty="0" smtClean="0">
                <a:latin typeface="Arial Rounded MT Bold"/>
                <a:cs typeface="Arial Rounded MT Bold"/>
              </a:rPr>
              <a:t>costs; they aren’t mandatory</a:t>
            </a:r>
            <a:endParaRPr lang="en-US" dirty="0">
              <a:latin typeface="Arial Rounded MT Bold"/>
              <a:cs typeface="Arial Rounded MT Bold"/>
            </a:endParaRPr>
          </a:p>
          <a:p>
            <a:pPr marL="365760" marR="0" lvl="0" indent="-264160" algn="l" rtl="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dirty="0" smtClean="0">
                <a:latin typeface="Arial Rounded MT Bold"/>
                <a:cs typeface="Arial Rounded MT Bold"/>
              </a:rPr>
              <a:t>BE PUNCTUAL!!!</a:t>
            </a:r>
          </a:p>
          <a:p>
            <a:pPr marL="654685" lvl="1" indent="-26416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sz="2400" dirty="0" smtClean="0">
                <a:latin typeface="Arial Rounded MT Bold"/>
                <a:cs typeface="Arial Rounded MT Bold"/>
              </a:rPr>
              <a:t>Sign up for marathon ASAP</a:t>
            </a:r>
          </a:p>
          <a:p>
            <a:pPr marL="654685" lvl="1" indent="-26416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sz="2000" dirty="0" smtClean="0">
                <a:ea typeface="Georgia"/>
                <a:cs typeface="Arial Rounded MT Bold"/>
                <a:sym typeface="Georgia"/>
              </a:rPr>
              <a:t>Arrive </a:t>
            </a:r>
            <a:r>
              <a:rPr lang="en-US" sz="2000" dirty="0" smtClean="0">
                <a:solidFill>
                  <a:schemeClr val="accent3"/>
                </a:solidFill>
                <a:ea typeface="Georgia"/>
                <a:cs typeface="Arial Rounded MT Bold"/>
                <a:sym typeface="Georgia"/>
              </a:rPr>
              <a:t>1</a:t>
            </a:r>
            <a:r>
              <a:rPr lang="en-US" sz="2000" dirty="0" smtClean="0">
                <a:solidFill>
                  <a:schemeClr val="accent3"/>
                </a:solidFill>
                <a:cs typeface="Arial Rounded MT Bold"/>
              </a:rPr>
              <a:t>5</a:t>
            </a:r>
            <a:r>
              <a:rPr lang="en-US" sz="2000" dirty="0" smtClean="0">
                <a:solidFill>
                  <a:schemeClr val="accent3"/>
                </a:solidFill>
                <a:ea typeface="Georgia"/>
                <a:cs typeface="Arial Rounded MT Bold"/>
                <a:sym typeface="Georgia"/>
              </a:rPr>
              <a:t> </a:t>
            </a:r>
            <a:r>
              <a:rPr lang="en-US" sz="2000" dirty="0">
                <a:solidFill>
                  <a:schemeClr val="accent3"/>
                </a:solidFill>
                <a:ea typeface="Georgia"/>
                <a:cs typeface="Arial Rounded MT Bold"/>
                <a:sym typeface="Georgia"/>
              </a:rPr>
              <a:t>minutes early</a:t>
            </a:r>
            <a:r>
              <a:rPr lang="en-US" sz="2000" dirty="0">
                <a:ea typeface="Georgia"/>
                <a:cs typeface="Arial Rounded MT Bold"/>
                <a:sym typeface="Georgia"/>
              </a:rPr>
              <a:t> and be prepared to stay </a:t>
            </a:r>
            <a:r>
              <a:rPr lang="en-US" sz="2000" dirty="0" smtClean="0">
                <a:ea typeface="Georgia"/>
                <a:cs typeface="Arial Rounded MT Bold"/>
                <a:sym typeface="Georgia"/>
              </a:rPr>
              <a:t>late</a:t>
            </a:r>
            <a:endParaRPr lang="en-US" sz="2400" dirty="0" smtClean="0">
              <a:latin typeface="Arial Rounded MT Bold"/>
              <a:cs typeface="Arial Rounded MT Bold"/>
            </a:endParaRPr>
          </a:p>
          <a:p>
            <a:pPr marL="365760" indent="-26416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dirty="0">
                <a:ea typeface="Georgia"/>
                <a:cs typeface="Arial Rounded MT Bold"/>
                <a:sym typeface="Georgia"/>
              </a:rPr>
              <a:t>Expect questions </a:t>
            </a:r>
            <a:r>
              <a:rPr lang="en-US" dirty="0">
                <a:cs typeface="Arial Rounded MT Bold"/>
              </a:rPr>
              <a:t>regarding</a:t>
            </a:r>
            <a:r>
              <a:rPr lang="en-US" dirty="0">
                <a:ea typeface="Georgia"/>
                <a:cs typeface="Arial Rounded MT Bold"/>
                <a:sym typeface="Georgia"/>
              </a:rPr>
              <a:t> </a:t>
            </a:r>
            <a:r>
              <a:rPr lang="en-US" dirty="0">
                <a:cs typeface="Arial Rounded MT Bold"/>
              </a:rPr>
              <a:t>the necessity of your requests </a:t>
            </a:r>
            <a:endParaRPr lang="en-US" dirty="0" smtClean="0">
              <a:latin typeface="Arial Rounded MT Bold"/>
              <a:cs typeface="Arial Rounded MT Bold"/>
            </a:endParaRPr>
          </a:p>
          <a:p>
            <a:pPr marL="365760" marR="0" lvl="0" indent="-264160" algn="l" rtl="0">
              <a:spcBef>
                <a:spcPts val="300"/>
              </a:spcBef>
              <a:buClr>
                <a:schemeClr val="accent3"/>
              </a:buClr>
              <a:buSzPct val="101190"/>
              <a:buFont typeface="Arial"/>
              <a:buChar char="•"/>
            </a:pPr>
            <a:r>
              <a:rPr lang="en-US" dirty="0" smtClean="0">
                <a:latin typeface="Arial Rounded MT Bold"/>
                <a:cs typeface="Arial Rounded MT Bold"/>
              </a:rPr>
              <a:t>Relax: we’re here to help! </a:t>
            </a:r>
            <a:r>
              <a:rPr lang="en-US" dirty="0" smtClean="0">
                <a:latin typeface="Arial Rounded MT Bold"/>
                <a:cs typeface="Arial Rounded MT Bold"/>
                <a:sym typeface="Wingdings"/>
              </a:rPr>
              <a:t></a:t>
            </a:r>
            <a:endParaRPr lang="en-US" dirty="0" smtClean="0"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60818804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28600" y="457200"/>
            <a:ext cx="8686800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800" b="1" i="0" u="none" strike="noStrike" baseline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27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WHERE</a:t>
            </a:r>
            <a:r>
              <a:rPr lang="en-US" sz="4800" b="1" i="0" u="none" strike="noStrike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27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 TO SIGN UP</a:t>
            </a:r>
            <a:endParaRPr lang="en-US" sz="4800" b="1" i="0" u="none" strike="noStrike" baseline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101600" dir="27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idx="1"/>
          </p:nvPr>
        </p:nvSpPr>
        <p:spPr>
          <a:xfrm>
            <a:off x="304799" y="1371600"/>
            <a:ext cx="8534401" cy="2514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44500" marR="0" lvl="0" algn="l" rtl="0">
              <a:spcBef>
                <a:spcPts val="300"/>
              </a:spcBef>
              <a:buClr>
                <a:schemeClr val="accent3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Go </a:t>
            </a:r>
            <a:r>
              <a:rPr lang="en-US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to</a:t>
            </a:r>
            <a:r>
              <a:rPr lang="en-US" b="0" i="0" u="none" strike="noStrike" cap="none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</a:t>
            </a:r>
            <a:r>
              <a:rPr lang="en-US" b="0" i="0" u="none" strike="noStrike" cap="none" dirty="0" err="1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brandeisweb.com</a:t>
            </a:r>
            <a:r>
              <a:rPr lang="en-US" b="0" i="0" u="none" strike="noStrike" cap="none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(SUMS) and</a:t>
            </a:r>
            <a:r>
              <a:rPr lang="en-US" dirty="0" smtClean="0">
                <a:solidFill>
                  <a:srgbClr val="FFFFFF"/>
                </a:solidFill>
                <a:latin typeface="Arial Rounded MT Bold"/>
                <a:cs typeface="Arial Rounded MT Bold"/>
                <a:sym typeface="Georgia"/>
              </a:rPr>
              <a:t> s</a:t>
            </a:r>
            <a:r>
              <a:rPr lang="en-US" b="0" i="0" u="none" strike="noStrike" cap="none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ign in (</a:t>
            </a:r>
            <a:r>
              <a:rPr lang="en-US" b="0" i="0" u="none" strike="noStrike" cap="none" dirty="0" smtClean="0">
                <a:solidFill>
                  <a:schemeClr val="accent3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if unknown, email </a:t>
            </a:r>
            <a:r>
              <a:rPr lang="en-US" b="0" i="0" u="none" strike="noStrike" cap="none" dirty="0" smtClean="0">
                <a:solidFill>
                  <a:schemeClr val="accent3"/>
                </a:solidFill>
                <a:latin typeface="Arial Rounded MT Bold"/>
                <a:ea typeface="Georgia"/>
                <a:cs typeface="Arial Rounded MT Bold"/>
                <a:sym typeface="Georgia"/>
                <a:hlinkClick r:id="rId3"/>
              </a:rPr>
              <a:t>clubfinance@brandeis.edu</a:t>
            </a:r>
            <a:r>
              <a:rPr lang="en-US" b="0" i="0" u="none" strike="noStrike" cap="none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)</a:t>
            </a:r>
            <a:endParaRPr lang="en-US" b="0" i="0" u="none" strike="noStrike" cap="none" baseline="0" dirty="0" smtClean="0">
              <a:solidFill>
                <a:srgbClr val="FFFFFF"/>
              </a:solidFill>
              <a:latin typeface="Arial Rounded MT Bold"/>
              <a:ea typeface="Georgia"/>
              <a:cs typeface="Arial Rounded MT Bold"/>
              <a:sym typeface="Georgia"/>
            </a:endParaRPr>
          </a:p>
          <a:p>
            <a:pPr marL="444500" marR="0" lvl="0" algn="l" rtl="0">
              <a:spcBef>
                <a:spcPts val="300"/>
              </a:spcBef>
              <a:buClr>
                <a:schemeClr val="accent3"/>
              </a:buClr>
              <a:buSzPct val="100000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Go to the tab “</a:t>
            </a:r>
            <a:r>
              <a:rPr lang="en-US" b="0" i="0" u="none" strike="noStrike" cap="none" baseline="0" dirty="0" smtClean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Club</a:t>
            </a:r>
            <a:r>
              <a:rPr lang="en-US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” then the </a:t>
            </a:r>
            <a:r>
              <a:rPr lang="en-US" b="0" i="0" u="none" strike="noStrike" cap="none" baseline="0" dirty="0" err="1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subtab</a:t>
            </a:r>
            <a:r>
              <a:rPr lang="en-US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“</a:t>
            </a:r>
            <a:r>
              <a:rPr lang="en-US" b="0" i="0" u="none" strike="noStrike" cap="none" baseline="0" dirty="0" smtClean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Club</a:t>
            </a:r>
            <a:r>
              <a:rPr lang="en-US" b="0" i="0" u="none" strike="noStrike" cap="none" baseline="0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”</a:t>
            </a:r>
          </a:p>
          <a:p>
            <a:pPr marL="444500" marR="0" lvl="0" algn="l" rtl="0">
              <a:spcBef>
                <a:spcPts val="300"/>
              </a:spcBef>
              <a:buClr>
                <a:schemeClr val="accent3"/>
              </a:buClr>
              <a:buSzPct val="100000"/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Under “Club Summary,” click the </a:t>
            </a:r>
            <a:r>
              <a:rPr lang="en-US" dirty="0" smtClean="0">
                <a:solidFill>
                  <a:srgbClr val="FFCC00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pencil icon</a:t>
            </a:r>
            <a:r>
              <a:rPr lang="en-US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 next to your club name to edit your club information</a:t>
            </a:r>
            <a:endParaRPr lang="en-US" b="0" i="0" u="none" strike="noStrike" cap="none" baseline="0" dirty="0">
              <a:solidFill>
                <a:srgbClr val="FFFFFF"/>
              </a:solidFill>
              <a:latin typeface="Arial Rounded MT Bold"/>
              <a:ea typeface="Georgia"/>
              <a:cs typeface="Arial Rounded MT Bold"/>
              <a:sym typeface="Georgia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85800" y="5443394"/>
            <a:ext cx="820881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endParaRPr lang="en-US" sz="2000" b="1" i="0" u="none" strike="noStrike" cap="none" baseline="0" dirty="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7624419" cy="241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228600" y="685800"/>
            <a:ext cx="8686800" cy="609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800" b="1" i="0" u="none" strike="noStrike" baseline="0" dirty="0" smtClean="0">
                <a:ln w="19050">
                  <a:solidFill>
                    <a:schemeClr val="bg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HOW</a:t>
            </a:r>
            <a:r>
              <a:rPr lang="en-US" sz="4800" b="1" i="0" u="none" strike="noStrike" dirty="0" smtClean="0">
                <a:ln w="19050">
                  <a:solidFill>
                    <a:schemeClr val="bg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 TO SIGN UP</a:t>
            </a:r>
            <a:endParaRPr lang="en-US" sz="4800" b="1" i="0" u="none" strike="noStrike" baseline="0" dirty="0">
              <a:ln w="19050">
                <a:solidFill>
                  <a:schemeClr val="bg1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1016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4724400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Under </a:t>
            </a:r>
            <a:r>
              <a:rPr lang="en-US" sz="2000" dirty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Allocations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, go to </a:t>
            </a:r>
            <a:r>
              <a:rPr lang="en-US" sz="2000" dirty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Marathon Session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and click the drop-down list to sign up for a time slot. 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latin typeface="Arial Rounded MT Bold"/>
              <a:cs typeface="Arial Rounded MT Bold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Complete the </a:t>
            </a:r>
            <a:r>
              <a:rPr lang="en-US" sz="2000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Club Details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 on the left (President, Treasurer, emails, phone, mailstop). </a:t>
            </a:r>
            <a:r>
              <a:rPr lang="en-US" sz="2000" i="1" u="sng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We will not meet with you unless this is filled out.</a:t>
            </a:r>
            <a:r>
              <a:rPr lang="en-US" sz="2000" i="1" dirty="0" smtClean="0">
                <a:solidFill>
                  <a:srgbClr val="FFCC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 </a:t>
            </a:r>
            <a:endParaRPr lang="en-US" sz="2000" i="1" dirty="0">
              <a:solidFill>
                <a:srgbClr val="FFCC00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latin typeface="Arial Rounded MT Bold"/>
              <a:cs typeface="Arial Rounded MT Bold"/>
              <a:sym typeface="Wingdings" pitchFamily="2" charset="2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Click “</a:t>
            </a:r>
            <a:r>
              <a:rPr lang="en-US" sz="2000" dirty="0" smtClean="0">
                <a:solidFill>
                  <a:schemeClr val="accent3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Save and Close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Arial Rounded MT Bold"/>
                <a:cs typeface="Arial Rounded MT Bold"/>
              </a:rPr>
              <a:t>.”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3000"/>
                  </a:srgbClr>
                </a:outerShdw>
              </a:effectLst>
              <a:latin typeface="Arial Rounded MT Bold"/>
              <a:cs typeface="Arial Rounded MT 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924800" cy="330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762000" y="533400"/>
            <a:ext cx="7779326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800" b="1" i="0" u="none" strike="noStrike" baseline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FUNDING </a:t>
            </a:r>
            <a:r>
              <a:rPr lang="en-US" sz="48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1016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cs typeface="Arial Rounded MT Bold"/>
              </a:rPr>
              <a:t>POLICY</a:t>
            </a:r>
            <a:endParaRPr lang="en-US" sz="48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38100" dist="1016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cs typeface="Arial Rounded MT Bold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sz="half" idx="1"/>
          </p:nvPr>
        </p:nvSpPr>
        <p:spPr>
          <a:xfrm>
            <a:off x="381000" y="1676400"/>
            <a:ext cx="8392199" cy="48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65760" lvl="0" indent="-264160">
              <a:spcBef>
                <a:spcPts val="300"/>
              </a:spcBef>
              <a:buClr>
                <a:schemeClr val="accent3"/>
              </a:buClr>
              <a:buSzPct val="100694"/>
              <a:buFont typeface="Arial"/>
              <a:buChar char="•"/>
            </a:pPr>
            <a:r>
              <a:rPr lang="en-US" sz="2400" dirty="0" smtClean="0">
                <a:ea typeface="Georgia"/>
                <a:cs typeface="Arial Rounded MT Bold"/>
                <a:sym typeface="Georgia"/>
              </a:rPr>
              <a:t>Defines what </a:t>
            </a:r>
            <a:r>
              <a:rPr lang="en-US" sz="2400" dirty="0">
                <a:ln>
                  <a:solidFill>
                    <a:srgbClr val="008000"/>
                  </a:solidFill>
                </a:ln>
                <a:cs typeface="Arial Rounded MT Bold"/>
              </a:rPr>
              <a:t>CAN</a:t>
            </a:r>
            <a:r>
              <a:rPr lang="en-US" sz="2400" dirty="0">
                <a:ea typeface="Georgia"/>
                <a:cs typeface="Arial Rounded MT Bold"/>
                <a:sym typeface="Georgia"/>
              </a:rPr>
              <a:t> and </a:t>
            </a:r>
            <a:r>
              <a:rPr lang="en-US" sz="2400" dirty="0">
                <a:ln>
                  <a:solidFill>
                    <a:srgbClr val="FF0000"/>
                  </a:solidFill>
                </a:ln>
                <a:cs typeface="Arial Rounded MT Bold"/>
              </a:rPr>
              <a:t>CANNOT</a:t>
            </a:r>
            <a:r>
              <a:rPr lang="en-US" sz="2400" dirty="0">
                <a:ea typeface="Georgia"/>
                <a:cs typeface="Arial Rounded MT Bold"/>
                <a:sym typeface="Georgia"/>
              </a:rPr>
              <a:t> be funded</a:t>
            </a:r>
          </a:p>
          <a:p>
            <a:pPr marL="654685" lvl="1" indent="-264160">
              <a:spcBef>
                <a:spcPts val="300"/>
              </a:spcBef>
              <a:buClr>
                <a:schemeClr val="accent3"/>
              </a:buClr>
              <a:buSzPct val="83333"/>
              <a:buFont typeface="Arial"/>
              <a:buChar char="•"/>
            </a:pPr>
            <a:r>
              <a:rPr lang="en-US" sz="2400" dirty="0">
                <a:ea typeface="Georgia"/>
                <a:cs typeface="Arial Rounded MT Bold"/>
                <a:sym typeface="Georgia"/>
              </a:rPr>
              <a:t>Please be aware that Treasurers will </a:t>
            </a:r>
            <a:r>
              <a:rPr lang="en-US" sz="2400" b="1" dirty="0">
                <a:solidFill>
                  <a:schemeClr val="accent3"/>
                </a:solidFill>
                <a:ea typeface="Georgia"/>
                <a:cs typeface="Arial Rounded MT Bold"/>
                <a:sym typeface="Georgia"/>
              </a:rPr>
              <a:t>NOT</a:t>
            </a:r>
            <a:r>
              <a:rPr lang="en-US" sz="2400" dirty="0">
                <a:ea typeface="Georgia"/>
                <a:cs typeface="Arial Rounded MT Bold"/>
                <a:sym typeface="Georgia"/>
              </a:rPr>
              <a:t> approve requests made outside of</a:t>
            </a:r>
            <a:r>
              <a:rPr lang="en-US" sz="2400" dirty="0">
                <a:cs typeface="Arial Rounded MT Bold"/>
              </a:rPr>
              <a:t> the </a:t>
            </a:r>
            <a:r>
              <a:rPr lang="en-US" sz="2400" dirty="0" smtClean="0">
                <a:cs typeface="Arial Rounded MT Bold"/>
              </a:rPr>
              <a:t>Policy</a:t>
            </a:r>
            <a:endParaRPr lang="en-US" sz="2000" dirty="0" smtClean="0">
              <a:latin typeface="Arial Rounded MT Bold"/>
              <a:ea typeface="Georgia"/>
              <a:cs typeface="Arial Rounded MT Bold"/>
              <a:sym typeface="Georgia"/>
            </a:endParaRPr>
          </a:p>
          <a:p>
            <a:pPr marL="365760" lvl="0" indent="-264160">
              <a:spcBef>
                <a:spcPts val="300"/>
              </a:spcBef>
              <a:buClr>
                <a:schemeClr val="accent3"/>
              </a:buClr>
              <a:buSzPct val="100694"/>
              <a:buFont typeface="Arial"/>
              <a:buChar char="•"/>
            </a:pPr>
            <a:r>
              <a:rPr lang="en-US" sz="2400" dirty="0">
                <a:latin typeface="Arial Rounded MT Bold"/>
                <a:ea typeface="Georgia"/>
                <a:cs typeface="Arial Rounded MT Bold"/>
                <a:sym typeface="Georgia"/>
              </a:rPr>
              <a:t>O</a:t>
            </a:r>
            <a:r>
              <a:rPr lang="en-US" sz="2400" dirty="0" smtClean="0">
                <a:latin typeface="Arial Rounded MT Bold"/>
                <a:ea typeface="Georgia"/>
                <a:cs typeface="Arial Rounded MT Bold"/>
                <a:sym typeface="Georgia"/>
              </a:rPr>
              <a:t>nly </a:t>
            </a:r>
            <a:r>
              <a:rPr lang="en-US" sz="2400" dirty="0">
                <a:latin typeface="Arial Rounded MT Bold"/>
                <a:ea typeface="Georgia"/>
                <a:cs typeface="Arial Rounded MT Bold"/>
                <a:sym typeface="Georgia"/>
              </a:rPr>
              <a:t>secured and chartered </a:t>
            </a:r>
            <a:r>
              <a:rPr lang="en-US" sz="2400" dirty="0">
                <a:latin typeface="Arial Rounded MT Bold"/>
                <a:cs typeface="Arial Rounded MT Bold"/>
              </a:rPr>
              <a:t>clubs</a:t>
            </a:r>
            <a:r>
              <a:rPr lang="en-US" sz="2400" dirty="0">
                <a:latin typeface="Arial Rounded MT Bold"/>
                <a:ea typeface="Georgia"/>
                <a:cs typeface="Arial Rounded MT Bold"/>
                <a:sym typeface="Georgia"/>
              </a:rPr>
              <a:t> are eligible to request and receive </a:t>
            </a:r>
            <a:r>
              <a:rPr lang="en-US" sz="2400" dirty="0" smtClean="0">
                <a:latin typeface="Arial Rounded MT Bold"/>
                <a:ea typeface="Georgia"/>
                <a:cs typeface="Arial Rounded MT Bold"/>
                <a:sym typeface="Georgia"/>
              </a:rPr>
              <a:t>funds (</a:t>
            </a:r>
            <a:r>
              <a:rPr lang="en-US" sz="2400" dirty="0" smtClean="0">
                <a:ea typeface="Georgia"/>
                <a:cs typeface="Arial Rounded MT Bold"/>
                <a:sym typeface="Georgia"/>
              </a:rPr>
              <a:t>as </a:t>
            </a:r>
            <a:r>
              <a:rPr lang="en-US" sz="2400" dirty="0">
                <a:ea typeface="Georgia"/>
                <a:cs typeface="Arial Rounded MT Bold"/>
                <a:sym typeface="Georgia"/>
              </a:rPr>
              <a:t>stated in the Constitution and the By-Laws of the Student Union, </a:t>
            </a:r>
            <a:r>
              <a:rPr lang="en-US" sz="2400" dirty="0" smtClean="0">
                <a:latin typeface="Arial Rounded MT Bold"/>
                <a:ea typeface="Georgia"/>
                <a:cs typeface="Arial Rounded MT Bold"/>
                <a:sym typeface="Georgia"/>
              </a:rPr>
              <a:t>)</a:t>
            </a:r>
          </a:p>
          <a:p>
            <a:pPr marL="365760" lvl="0" indent="-264160">
              <a:spcBef>
                <a:spcPts val="300"/>
              </a:spcBef>
              <a:buClr>
                <a:schemeClr val="accent3"/>
              </a:buClr>
              <a:buSzPct val="100694"/>
              <a:buFont typeface="Arial"/>
              <a:buChar char="•"/>
            </a:pPr>
            <a:r>
              <a:rPr lang="en-US" sz="2400" dirty="0" smtClean="0">
                <a:latin typeface="Arial Rounded MT Bold"/>
                <a:cs typeface="Arial Rounded MT Bold"/>
              </a:rPr>
              <a:t>A</a:t>
            </a:r>
            <a:r>
              <a:rPr lang="en-US" sz="2400" dirty="0">
                <a:latin typeface="Arial Rounded MT Bold"/>
                <a:cs typeface="Arial Rounded MT Bold"/>
              </a:rPr>
              <a:t>-</a:t>
            </a:r>
            <a:r>
              <a:rPr lang="en-US" sz="2400" dirty="0">
                <a:latin typeface="Arial Rounded MT Bold"/>
                <a:ea typeface="Georgia"/>
                <a:cs typeface="Arial Rounded MT Bold"/>
                <a:sym typeface="Georgia"/>
              </a:rPr>
              <a:t>Board </a:t>
            </a:r>
            <a:r>
              <a:rPr lang="en-US" sz="2400" dirty="0" smtClean="0">
                <a:latin typeface="Arial Rounded MT Bold"/>
                <a:ea typeface="Georgia"/>
                <a:cs typeface="Arial Rounded MT Bold"/>
                <a:sym typeface="Georgia"/>
              </a:rPr>
              <a:t>funds originate </a:t>
            </a:r>
            <a:r>
              <a:rPr lang="en-US" sz="2400" dirty="0">
                <a:latin typeface="Arial Rounded MT Bold"/>
                <a:ea typeface="Georgia"/>
                <a:cs typeface="Arial Rounded MT Bold"/>
                <a:sym typeface="Georgia"/>
              </a:rPr>
              <a:t>from the Student Activity Fee (SAF</a:t>
            </a:r>
            <a:r>
              <a:rPr lang="en-US" sz="2400" dirty="0" smtClean="0">
                <a:latin typeface="Arial Rounded MT Bold"/>
                <a:ea typeface="Georgia"/>
                <a:cs typeface="Arial Rounded MT Bold"/>
                <a:sym typeface="Georgia"/>
              </a:rPr>
              <a:t>), which is set </a:t>
            </a:r>
            <a:r>
              <a:rPr lang="en-US" sz="2400" dirty="0">
                <a:latin typeface="Arial Rounded MT Bold"/>
                <a:ea typeface="Georgia"/>
                <a:cs typeface="Arial Rounded MT Bold"/>
                <a:sym typeface="Georgia"/>
              </a:rPr>
              <a:t>at 1% of </a:t>
            </a:r>
            <a:r>
              <a:rPr lang="en-US" sz="2400" dirty="0" smtClean="0">
                <a:latin typeface="Arial Rounded MT Bold"/>
                <a:ea typeface="Georgia"/>
                <a:cs typeface="Arial Rounded MT Bold"/>
                <a:sym typeface="Georgia"/>
              </a:rPr>
              <a:t>the Brandeis tuition</a:t>
            </a:r>
          </a:p>
          <a:p>
            <a:pPr marL="654685" lvl="1" indent="-264160">
              <a:spcBef>
                <a:spcPts val="300"/>
              </a:spcBef>
              <a:buClr>
                <a:schemeClr val="accent3"/>
              </a:buClr>
              <a:buSzPct val="100694"/>
              <a:buFont typeface="Arial"/>
              <a:buChar char="•"/>
            </a:pPr>
            <a:r>
              <a:rPr lang="en-US" sz="2400" dirty="0"/>
              <a:t>Last year, </a:t>
            </a:r>
            <a:r>
              <a:rPr lang="en-US" sz="2400" dirty="0" smtClean="0"/>
              <a:t>the SAF for each </a:t>
            </a:r>
            <a:r>
              <a:rPr lang="en-US" sz="2400" dirty="0"/>
              <a:t>student </a:t>
            </a:r>
            <a:r>
              <a:rPr lang="en-US" sz="2400" dirty="0" smtClean="0"/>
              <a:t>was $480 ($</a:t>
            </a:r>
            <a:r>
              <a:rPr lang="en-US" sz="2400" dirty="0"/>
              <a:t>240 per </a:t>
            </a:r>
            <a:r>
              <a:rPr lang="en-US" sz="2400" dirty="0" smtClean="0"/>
              <a:t>semester)</a:t>
            </a:r>
            <a:endParaRPr lang="en-US" sz="2200" b="0" i="0" u="none" strike="noStrike" cap="none" baseline="0" dirty="0" smtClean="0">
              <a:latin typeface="Arial Rounded MT Bold"/>
              <a:ea typeface="Georgia"/>
              <a:cs typeface="Arial Rounded MT Bold"/>
              <a:sym typeface="Georgia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838200" y="533400"/>
            <a:ext cx="7580376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4800" b="1" i="0" u="none" strike="noStrike" baseline="0" dirty="0" smtClean="0">
                <a:ln w="19050">
                  <a:solidFill>
                    <a:srgbClr val="FF0000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Arial Rounded MT Bold"/>
                <a:ea typeface="Trebuchet MS"/>
                <a:cs typeface="Arial Rounded MT Bold"/>
                <a:sym typeface="Trebuchet MS"/>
              </a:rPr>
              <a:t>RESTRICTED ITEMS</a:t>
            </a:r>
            <a:endParaRPr lang="en-US" sz="4800" b="1" i="0" u="none" strike="noStrike" baseline="0" dirty="0">
              <a:ln w="19050">
                <a:solidFill>
                  <a:srgbClr val="FF0000"/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Arial Rounded MT Bold"/>
              <a:ea typeface="Trebuchet MS"/>
              <a:cs typeface="Arial Rounded MT Bold"/>
              <a:sym typeface="Trebuchet MS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idx="1"/>
          </p:nvPr>
        </p:nvSpPr>
        <p:spPr>
          <a:xfrm>
            <a:off x="457200" y="1600201"/>
            <a:ext cx="8229600" cy="457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87350" indent="-285750">
              <a:spcBef>
                <a:spcPts val="300"/>
              </a:spcBef>
              <a:buClr>
                <a:schemeClr val="accent3"/>
              </a:buClr>
              <a:buSzPct val="175000"/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ea typeface="Georgia"/>
                <a:cs typeface="Arial Rounded MT Bold"/>
                <a:sym typeface="Georgia"/>
              </a:rPr>
              <a:t>Fundraising </a:t>
            </a:r>
            <a:r>
              <a:rPr lang="en-US" b="1" dirty="0" smtClean="0">
                <a:solidFill>
                  <a:srgbClr val="FFFFFF"/>
                </a:solidFill>
                <a:ea typeface="Georgia"/>
                <a:cs typeface="Arial Rounded MT Bold"/>
                <a:sym typeface="Georgia"/>
              </a:rPr>
              <a:t>Costs</a:t>
            </a:r>
          </a:p>
          <a:p>
            <a:pPr marL="676275" lvl="1" indent="-285750">
              <a:spcBef>
                <a:spcPts val="300"/>
              </a:spcBef>
              <a:buClr>
                <a:schemeClr val="accent3"/>
              </a:buClr>
              <a:buSzPct val="175000"/>
              <a:buFont typeface="Arial"/>
              <a:buChar char="•"/>
            </a:pPr>
            <a:r>
              <a:rPr lang="en-US" b="1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e</a:t>
            </a:r>
            <a:r>
              <a:rPr lang="en-US" b="1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.g. A-board can’t fund club swag you’re going to sell</a:t>
            </a:r>
            <a:endParaRPr lang="en-US" b="1" dirty="0" smtClean="0">
              <a:solidFill>
                <a:srgbClr val="FFFFFF"/>
              </a:solidFill>
              <a:latin typeface="Arial Rounded MT Bold"/>
              <a:cs typeface="Arial Rounded MT Bold"/>
            </a:endParaRPr>
          </a:p>
          <a:p>
            <a:pPr marL="387350" lvl="0" indent="-285750">
              <a:spcBef>
                <a:spcPts val="300"/>
              </a:spcBef>
              <a:buClr>
                <a:schemeClr val="accent3"/>
              </a:buClr>
              <a:buSzPct val="175000"/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  <a:latin typeface="Arial Rounded MT Bold"/>
                <a:cs typeface="Arial Rounded MT Bold"/>
              </a:rPr>
              <a:t>The </a:t>
            </a:r>
            <a:r>
              <a:rPr lang="en-US" b="1" dirty="0">
                <a:solidFill>
                  <a:srgbClr val="FFFFFF"/>
                </a:solidFill>
                <a:latin typeface="Arial Rounded MT Bold"/>
                <a:cs typeface="Arial Rounded MT Bold"/>
              </a:rPr>
              <a:t>Undergraduate Theater Collective (</a:t>
            </a:r>
            <a:r>
              <a:rPr lang="en-US" b="1" dirty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UTC) Fee</a:t>
            </a:r>
          </a:p>
          <a:p>
            <a:pPr marL="387350" lvl="0" indent="-285750">
              <a:spcBef>
                <a:spcPts val="300"/>
              </a:spcBef>
              <a:buClr>
                <a:schemeClr val="accent3"/>
              </a:buClr>
              <a:buSzPct val="175000"/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  <a:latin typeface="Arial Rounded MT Bold"/>
                <a:ea typeface="Georgia"/>
                <a:cs typeface="Arial Rounded MT Bold"/>
                <a:sym typeface="Georgia"/>
              </a:rPr>
              <a:t>Alcohol</a:t>
            </a:r>
            <a:endParaRPr lang="en-US" b="1" dirty="0" smtClean="0">
              <a:solidFill>
                <a:srgbClr val="FFFFFF"/>
              </a:solidFill>
              <a:latin typeface="Arial Rounded MT Bold"/>
              <a:ea typeface="Georgia"/>
              <a:cs typeface="Arial Rounded MT Bold"/>
              <a:sym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429000"/>
            <a:ext cx="3284890" cy="32639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1176</TotalTime>
  <Words>1840</Words>
  <Application>Microsoft Macintosh PowerPoint</Application>
  <PresentationFormat>On-screen Show (4:3)</PresentationFormat>
  <Paragraphs>175</Paragraphs>
  <Slides>25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Sky</vt:lpstr>
      <vt:lpstr>How to Get Money!</vt:lpstr>
      <vt:lpstr>WHO ARE WE?</vt:lpstr>
      <vt:lpstr>AGENDA</vt:lpstr>
      <vt:lpstr>TYPES OF MARATHONS</vt:lpstr>
      <vt:lpstr>WHAT TO DO AT MEETINGS</vt:lpstr>
      <vt:lpstr>WHERE TO SIGN UP</vt:lpstr>
      <vt:lpstr>HOW TO SIGN UP</vt:lpstr>
      <vt:lpstr>FUNDING POLICY</vt:lpstr>
      <vt:lpstr>RESTRICTED ITEMS</vt:lpstr>
      <vt:lpstr>RESTRICTED ITEMS cont.</vt:lpstr>
      <vt:lpstr>FINANCIAL MISCONDUCT </vt:lpstr>
      <vt:lpstr>REQUIRED FORMS</vt:lpstr>
      <vt:lpstr>COMMONLY REQUESTED ITEMS</vt:lpstr>
      <vt:lpstr>COMMON REQUESTS cont.</vt:lpstr>
      <vt:lpstr>PowerPoint Presentation</vt:lpstr>
      <vt:lpstr>PowerPoint Presentation</vt:lpstr>
      <vt:lpstr>PowerPoint Presentation</vt:lpstr>
      <vt:lpstr>PowerPoint Presentation</vt:lpstr>
      <vt:lpstr>MISCELLANEOUS</vt:lpstr>
      <vt:lpstr>CREATING A REQUEST</vt:lpstr>
      <vt:lpstr>RA Types</vt:lpstr>
      <vt:lpstr>REQUESTING ITEMS</vt:lpstr>
      <vt:lpstr>REQUESTING ITEMS (continued)</vt:lpstr>
      <vt:lpstr>TIPS</vt:lpstr>
      <vt:lpstr>WHO TO CONTACT?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Get Money!</dc:title>
  <dc:creator>Mo</dc:creator>
  <cp:lastModifiedBy>Judy Nam</cp:lastModifiedBy>
  <cp:revision>151</cp:revision>
  <dcterms:modified xsi:type="dcterms:W3CDTF">2014-09-11T20:16:08Z</dcterms:modified>
</cp:coreProperties>
</file>